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9" r:id="rId3"/>
    <p:sldId id="270" r:id="rId4"/>
    <p:sldId id="256" r:id="rId5"/>
    <p:sldId id="257" r:id="rId6"/>
    <p:sldId id="258" r:id="rId7"/>
    <p:sldId id="259" r:id="rId8"/>
    <p:sldId id="260" r:id="rId9"/>
    <p:sldId id="264" r:id="rId10"/>
    <p:sldId id="267" r:id="rId11"/>
    <p:sldId id="266" r:id="rId12"/>
    <p:sldId id="261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D8C1C-09F0-49EE-AB2E-F5AC016B6398}" type="datetimeFigureOut">
              <a:rPr lang="sk-SK" smtClean="0"/>
              <a:t>15.1.2018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23BE2-1EB1-410D-A94A-A614126246E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62048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D8C1C-09F0-49EE-AB2E-F5AC016B6398}" type="datetimeFigureOut">
              <a:rPr lang="sk-SK" smtClean="0"/>
              <a:t>15.1.2018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23BE2-1EB1-410D-A94A-A614126246E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54010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D8C1C-09F0-49EE-AB2E-F5AC016B6398}" type="datetimeFigureOut">
              <a:rPr lang="sk-SK" smtClean="0"/>
              <a:t>15.1.2018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23BE2-1EB1-410D-A94A-A614126246E4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3959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D8C1C-09F0-49EE-AB2E-F5AC016B6398}" type="datetimeFigureOut">
              <a:rPr lang="sk-SK" smtClean="0"/>
              <a:t>15.1.2018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23BE2-1EB1-410D-A94A-A614126246E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666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D8C1C-09F0-49EE-AB2E-F5AC016B6398}" type="datetimeFigureOut">
              <a:rPr lang="sk-SK" smtClean="0"/>
              <a:t>15.1.2018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23BE2-1EB1-410D-A94A-A614126246E4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187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D8C1C-09F0-49EE-AB2E-F5AC016B6398}" type="datetimeFigureOut">
              <a:rPr lang="sk-SK" smtClean="0"/>
              <a:t>15.1.2018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23BE2-1EB1-410D-A94A-A614126246E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34158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D8C1C-09F0-49EE-AB2E-F5AC016B6398}" type="datetimeFigureOut">
              <a:rPr lang="sk-SK" smtClean="0"/>
              <a:t>15.1.2018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23BE2-1EB1-410D-A94A-A614126246E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508891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D8C1C-09F0-49EE-AB2E-F5AC016B6398}" type="datetimeFigureOut">
              <a:rPr lang="sk-SK" smtClean="0"/>
              <a:t>15.1.2018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23BE2-1EB1-410D-A94A-A614126246E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55085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D8C1C-09F0-49EE-AB2E-F5AC016B6398}" type="datetimeFigureOut">
              <a:rPr lang="sk-SK" smtClean="0"/>
              <a:t>15.1.2018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23BE2-1EB1-410D-A94A-A614126246E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67147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D8C1C-09F0-49EE-AB2E-F5AC016B6398}" type="datetimeFigureOut">
              <a:rPr lang="sk-SK" smtClean="0"/>
              <a:t>15.1.2018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23BE2-1EB1-410D-A94A-A614126246E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29007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D8C1C-09F0-49EE-AB2E-F5AC016B6398}" type="datetimeFigureOut">
              <a:rPr lang="sk-SK" smtClean="0"/>
              <a:t>15.1.2018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23BE2-1EB1-410D-A94A-A614126246E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50005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D8C1C-09F0-49EE-AB2E-F5AC016B6398}" type="datetimeFigureOut">
              <a:rPr lang="sk-SK" smtClean="0"/>
              <a:t>15.1.2018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23BE2-1EB1-410D-A94A-A614126246E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92831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D8C1C-09F0-49EE-AB2E-F5AC016B6398}" type="datetimeFigureOut">
              <a:rPr lang="sk-SK" smtClean="0"/>
              <a:t>15.1.2018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23BE2-1EB1-410D-A94A-A614126246E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79077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D8C1C-09F0-49EE-AB2E-F5AC016B6398}" type="datetimeFigureOut">
              <a:rPr lang="sk-SK" smtClean="0"/>
              <a:t>15.1.2018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23BE2-1EB1-410D-A94A-A614126246E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66376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D8C1C-09F0-49EE-AB2E-F5AC016B6398}" type="datetimeFigureOut">
              <a:rPr lang="sk-SK" smtClean="0"/>
              <a:t>15.1.2018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23BE2-1EB1-410D-A94A-A614126246E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2411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D8C1C-09F0-49EE-AB2E-F5AC016B6398}" type="datetimeFigureOut">
              <a:rPr lang="sk-SK" smtClean="0"/>
              <a:t>15.1.2018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23BE2-1EB1-410D-A94A-A614126246E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96739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D8C1C-09F0-49EE-AB2E-F5AC016B6398}" type="datetimeFigureOut">
              <a:rPr lang="sk-SK" smtClean="0"/>
              <a:t>15.1.2018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7823BE2-1EB1-410D-A94A-A614126246E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84065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bc.com/news/world-europe-40965581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lmundo.es/cataluna/2017/08/17/5995b303e5fdeafa358b45aa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support.twitter.com/articles/20175256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ktuality.sk/clanok/514068/po-utoku-v-barcelone-zatial-nehlasia-ziadneho-zraneneho-slovaka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ktuality.sk/clanok/514026/do-davu-ludi-v-barcelone-vrazil-vodic-s-dodavkou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roccoworldnews.com/2017/08/226368/13-dead-many-injured-terrorist-attack-barcelona/" TargetMode="External"/><Relationship Id="rId2" Type="http://schemas.openxmlformats.org/officeDocument/2006/relationships/hyperlink" Target="https://www.efe.com/efe/english/patrocinada/a-timeline-of-the-terror-attacks-in-barcelona-and-cambrils-spain/50000268-3355417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vnoviny.sk/zahranicne/1882778_prve-zname-obete-utoku-v-barcelone-otec-z-talianska-drzal-syna-za-ruku-potom-zomrel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n.com/syria_daily/news" TargetMode="External"/><Relationship Id="rId2" Type="http://schemas.openxmlformats.org/officeDocument/2006/relationships/hyperlink" Target="https://www.aftenposten.no/norg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ww.svetkolemnas.info/novinky/zahranicni/5743-norska-policie-poplach-radikalni-islam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619" y="4876087"/>
            <a:ext cx="2290561" cy="977092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15316" cy="1627968"/>
          </a:xfrm>
          <a:prstGeom prst="rect">
            <a:avLst/>
          </a:prstGeom>
        </p:spPr>
      </p:pic>
      <p:sp>
        <p:nvSpPr>
          <p:cNvPr id="4" name="Obdĺžnik 3"/>
          <p:cNvSpPr/>
          <p:nvPr/>
        </p:nvSpPr>
        <p:spPr>
          <a:xfrm>
            <a:off x="978119" y="2220360"/>
            <a:ext cx="884485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Understanding</a:t>
            </a:r>
            <a:r>
              <a:rPr lang="sk-SK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</a:p>
          <a:p>
            <a:pPr algn="ctr"/>
            <a:r>
              <a:rPr lang="sk-SK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and </a:t>
            </a:r>
            <a:r>
              <a:rPr lang="sk-SK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Critical</a:t>
            </a:r>
            <a:r>
              <a:rPr lang="sk-SK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sk-SK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Media</a:t>
            </a:r>
            <a:r>
              <a:rPr lang="sk-SK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sk-SK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Literacy</a:t>
            </a:r>
            <a:endParaRPr lang="sk-SK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837127" y="4443211"/>
            <a:ext cx="43530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5400" b="1" dirty="0" err="1" smtClean="0">
                <a:ln/>
                <a:solidFill>
                  <a:schemeClr val="accent3"/>
                </a:solidFill>
              </a:rPr>
              <a:t>Newspapers</a:t>
            </a:r>
            <a:r>
              <a:rPr lang="sk-SK" sz="54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sk-SK" sz="5400" b="1" dirty="0" err="1" smtClean="0">
                <a:ln/>
                <a:solidFill>
                  <a:schemeClr val="accent3"/>
                </a:solidFill>
              </a:rPr>
              <a:t>analysis</a:t>
            </a:r>
            <a:endParaRPr lang="sk-SK" sz="54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192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7.Interpretation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77334" y="1793631"/>
            <a:ext cx="8596668" cy="4247731"/>
          </a:xfrm>
        </p:spPr>
        <p:txBody>
          <a:bodyPr/>
          <a:lstStyle/>
          <a:p>
            <a:r>
              <a:rPr lang="en-US" dirty="0"/>
              <a:t>Our </a:t>
            </a:r>
            <a:r>
              <a:rPr lang="sk-SK" dirty="0" err="1" smtClean="0"/>
              <a:t>opinion</a:t>
            </a:r>
            <a:r>
              <a:rPr lang="en-US" dirty="0" smtClean="0"/>
              <a:t> </a:t>
            </a:r>
            <a:r>
              <a:rPr lang="en-US" dirty="0"/>
              <a:t>of this situation is that evil prevailed in the world because terrorists are </a:t>
            </a:r>
            <a:r>
              <a:rPr lang="sk-SK" dirty="0" err="1" smtClean="0"/>
              <a:t>bombarding</a:t>
            </a:r>
            <a:r>
              <a:rPr lang="en-US" dirty="0" smtClean="0"/>
              <a:t> </a:t>
            </a:r>
            <a:r>
              <a:rPr lang="en-US" dirty="0" smtClean="0"/>
              <a:t>count</a:t>
            </a:r>
            <a:r>
              <a:rPr lang="sk-SK" dirty="0" err="1" smtClean="0"/>
              <a:t>ries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sk-SK" dirty="0" err="1" smtClean="0"/>
              <a:t>killing</a:t>
            </a:r>
            <a:r>
              <a:rPr lang="sk-SK" dirty="0" smtClean="0"/>
              <a:t> </a:t>
            </a:r>
            <a:r>
              <a:rPr lang="en-US" dirty="0" smtClean="0"/>
              <a:t>people </a:t>
            </a:r>
            <a:r>
              <a:rPr lang="en-US" dirty="0"/>
              <a:t>and children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869" y="2543908"/>
            <a:ext cx="5928945" cy="395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7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8</a:t>
            </a:r>
            <a:r>
              <a:rPr lang="sk-SK" dirty="0" smtClean="0"/>
              <a:t>.</a:t>
            </a:r>
            <a:r>
              <a:rPr lang="en-US" dirty="0" smtClean="0"/>
              <a:t> </a:t>
            </a:r>
            <a:r>
              <a:rPr lang="en-US" dirty="0"/>
              <a:t>Messages are constructed /awareness of the choices involved in the making of media messages sensitizes readers and viewers to the subtle shaping forces at work - in the choice of </a:t>
            </a:r>
            <a:r>
              <a:rPr lang="en-US" dirty="0" smtClean="0"/>
              <a:t>photography </a:t>
            </a:r>
            <a:r>
              <a:rPr lang="en-US" dirty="0"/>
              <a:t>or cutline in a newspaper, in the images, pacing and editing in the news./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24226" y="4165235"/>
            <a:ext cx="8596668" cy="3880773"/>
          </a:xfrm>
        </p:spPr>
        <p:txBody>
          <a:bodyPr/>
          <a:lstStyle/>
          <a:p>
            <a:r>
              <a:rPr lang="sk-SK" dirty="0" err="1" smtClean="0"/>
              <a:t>News</a:t>
            </a:r>
            <a:r>
              <a:rPr lang="sk-SK" dirty="0" smtClean="0"/>
              <a:t> </a:t>
            </a:r>
            <a:r>
              <a:rPr lang="en-US" dirty="0" smtClean="0"/>
              <a:t>are </a:t>
            </a:r>
            <a:r>
              <a:rPr lang="en-US" dirty="0"/>
              <a:t>often </a:t>
            </a:r>
            <a:r>
              <a:rPr lang="sk-SK" dirty="0" err="1" smtClean="0"/>
              <a:t>misleading</a:t>
            </a:r>
            <a:r>
              <a:rPr lang="en-US" dirty="0" smtClean="0"/>
              <a:t>, </a:t>
            </a:r>
            <a:r>
              <a:rPr lang="en-US" dirty="0"/>
              <a:t>so we should be careful when we </a:t>
            </a:r>
            <a:r>
              <a:rPr lang="sk-SK" dirty="0" err="1" smtClean="0"/>
              <a:t>read</a:t>
            </a:r>
            <a:r>
              <a:rPr lang="sk-SK" dirty="0" smtClean="0"/>
              <a:t> </a:t>
            </a:r>
            <a:r>
              <a:rPr lang="sk-SK" dirty="0" err="1" smtClean="0"/>
              <a:t>them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771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9</a:t>
            </a:r>
            <a:r>
              <a:rPr lang="en-US" dirty="0" smtClean="0"/>
              <a:t>.messages </a:t>
            </a:r>
            <a:r>
              <a:rPr lang="en-US" dirty="0"/>
              <a:t>have economic and political purposes and contexts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M</a:t>
            </a:r>
            <a:r>
              <a:rPr lang="en-US" dirty="0" err="1" smtClean="0"/>
              <a:t>essage</a:t>
            </a:r>
            <a:r>
              <a:rPr lang="sk-SK" dirty="0" smtClean="0"/>
              <a:t>s</a:t>
            </a:r>
            <a:r>
              <a:rPr lang="en-US" dirty="0" smtClean="0"/>
              <a:t> </a:t>
            </a:r>
            <a:r>
              <a:rPr lang="en-US" dirty="0"/>
              <a:t>have probably political context , in purpose to influence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en-US" dirty="0" smtClean="0"/>
              <a:t>world</a:t>
            </a:r>
            <a:r>
              <a:rPr lang="en-US" dirty="0"/>
              <a:t>.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870" y="2596662"/>
            <a:ext cx="4802000" cy="361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40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idx="1"/>
          </p:nvPr>
        </p:nvSpPr>
        <p:spPr>
          <a:xfrm>
            <a:off x="785610" y="940159"/>
            <a:ext cx="8488391" cy="5101204"/>
          </a:xfrm>
        </p:spPr>
        <p:txBody>
          <a:bodyPr>
            <a:normAutofit fontScale="97500"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GROUP </a:t>
            </a:r>
            <a:r>
              <a:rPr lang="sk-SK" sz="4400" dirty="0" smtClean="0">
                <a:solidFill>
                  <a:srgbClr val="FF0000"/>
                </a:solidFill>
              </a:rPr>
              <a:t>TWO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endParaRPr lang="sk-SK" sz="4400" dirty="0" smtClean="0">
              <a:solidFill>
                <a:srgbClr val="FF0000"/>
              </a:solidFill>
            </a:endParaRPr>
          </a:p>
          <a:p>
            <a:endParaRPr lang="sk-SK" sz="4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4400" b="1" dirty="0" smtClean="0">
                <a:solidFill>
                  <a:srgbClr val="00B050"/>
                </a:solidFill>
              </a:rPr>
              <a:t>„</a:t>
            </a:r>
            <a:r>
              <a:rPr lang="sk-SK" sz="4400" b="1" dirty="0" smtClean="0">
                <a:solidFill>
                  <a:srgbClr val="00B050"/>
                </a:solidFill>
              </a:rPr>
              <a:t>Barcelona </a:t>
            </a:r>
            <a:r>
              <a:rPr lang="sk-SK" sz="4400" b="1" dirty="0" err="1" smtClean="0">
                <a:solidFill>
                  <a:srgbClr val="00B050"/>
                </a:solidFill>
              </a:rPr>
              <a:t>terror</a:t>
            </a:r>
            <a:r>
              <a:rPr lang="sk-SK" sz="4400" b="1" dirty="0" smtClean="0">
                <a:solidFill>
                  <a:srgbClr val="00B050"/>
                </a:solidFill>
              </a:rPr>
              <a:t> </a:t>
            </a:r>
            <a:r>
              <a:rPr lang="sk-SK" sz="4400" b="1" dirty="0" err="1" smtClean="0">
                <a:solidFill>
                  <a:srgbClr val="00B050"/>
                </a:solidFill>
              </a:rPr>
              <a:t>attacks</a:t>
            </a:r>
            <a:r>
              <a:rPr lang="en-US" sz="4400" b="1" dirty="0" smtClean="0">
                <a:solidFill>
                  <a:srgbClr val="00B050"/>
                </a:solidFill>
              </a:rPr>
              <a:t>“ </a:t>
            </a:r>
            <a:endParaRPr lang="sk-SK" sz="4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816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incident occurred in the center near the shopping center on the busy Las </a:t>
            </a:r>
            <a:r>
              <a:rPr lang="en-US" dirty="0" err="1"/>
              <a:t>Ramblas</a:t>
            </a:r>
            <a:r>
              <a:rPr lang="en-US" dirty="0"/>
              <a:t>. Rescuers trying to help injured people on the ground have arrived on the site, informs the </a:t>
            </a:r>
            <a:r>
              <a:rPr lang="en-US" dirty="0">
                <a:hlinkClick r:id="rId2"/>
              </a:rPr>
              <a:t>BBC. </a:t>
            </a:r>
            <a:r>
              <a:rPr lang="en-US" dirty="0"/>
              <a:t>At least two people died, several were injured. The delivery driver is on the run. 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94089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Spanish media reports that after the incident, two armed men entered the local restaurant, apparently holding back people.</a:t>
            </a:r>
            <a:endParaRPr lang="sk-SK" dirty="0"/>
          </a:p>
          <a:p>
            <a:r>
              <a:rPr lang="en-US" dirty="0"/>
              <a:t>The panic erupted in the street, threatening people looking for a shelter in the meantime of closed business operations.</a:t>
            </a:r>
            <a:endParaRPr lang="sk-SK" dirty="0"/>
          </a:p>
          <a:p>
            <a:r>
              <a:rPr lang="en-US" dirty="0"/>
              <a:t>Police evacuated the area and invited people to avoid the incident.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15040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18:19 - </a:t>
            </a:r>
            <a:r>
              <a:rPr lang="en-US" dirty="0"/>
              <a:t> The Reuters news agency reports that subway stations are clos</a:t>
            </a:r>
            <a:r>
              <a:rPr lang="sk-SK" dirty="0" err="1"/>
              <a:t>ed</a:t>
            </a:r>
            <a:r>
              <a:rPr lang="sk-SK" dirty="0"/>
              <a:t>.</a:t>
            </a:r>
          </a:p>
          <a:p>
            <a:r>
              <a:rPr lang="en-US" b="1" dirty="0"/>
              <a:t>18:20 -</a:t>
            </a:r>
            <a:r>
              <a:rPr lang="en-US" dirty="0"/>
              <a:t>  There are at least two people killed, about 20 people injured. </a:t>
            </a:r>
            <a:endParaRPr lang="sk-SK" dirty="0"/>
          </a:p>
          <a:p>
            <a:r>
              <a:rPr lang="en-US" b="1" dirty="0"/>
              <a:t>18:26 -</a:t>
            </a:r>
            <a:r>
              <a:rPr lang="en-US" dirty="0"/>
              <a:t> Two armed men (apparently the driver and his accomplices) are detaining people in one of the Turkish restaurants, according to Spanish newspaper </a:t>
            </a:r>
            <a:r>
              <a:rPr lang="en-US" dirty="0">
                <a:hlinkClick r:id="rId2"/>
              </a:rPr>
              <a:t>El </a:t>
            </a:r>
            <a:r>
              <a:rPr lang="en-US" dirty="0" err="1">
                <a:hlinkClick r:id="rId2"/>
              </a:rPr>
              <a:t>Mundo</a:t>
            </a:r>
            <a:r>
              <a:rPr lang="en-US" dirty="0">
                <a:hlinkClick r:id="rId2"/>
              </a:rPr>
              <a:t>. </a:t>
            </a:r>
            <a:endParaRPr lang="sk-SK" dirty="0"/>
          </a:p>
          <a:p>
            <a:r>
              <a:rPr lang="en-US" b="1" dirty="0"/>
              <a:t>18:28 - </a:t>
            </a:r>
            <a:r>
              <a:rPr lang="en-US" dirty="0"/>
              <a:t> Police have called on the public not to post social events on the social networking sites.</a:t>
            </a:r>
            <a:endParaRPr lang="sk-SK" dirty="0"/>
          </a:p>
          <a:p>
            <a:r>
              <a:rPr lang="en-US" b="1" dirty="0"/>
              <a:t>18:31 - </a:t>
            </a:r>
            <a:r>
              <a:rPr lang="en-US" dirty="0"/>
              <a:t> About 80 people are currently hiding in a local church near the incident. 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28198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b="1" dirty="0"/>
              <a:t>18:54 -</a:t>
            </a:r>
            <a:r>
              <a:rPr lang="en-US" dirty="0"/>
              <a:t> Local radio in Barcelona reports that at </a:t>
            </a:r>
            <a:r>
              <a:rPr lang="en-US" b="1" dirty="0"/>
              <a:t>least 13 people died</a:t>
            </a:r>
            <a:r>
              <a:rPr lang="en-US" dirty="0"/>
              <a:t> in the attack </a:t>
            </a:r>
            <a:r>
              <a:rPr lang="en-US" b="1" dirty="0"/>
              <a:t>.</a:t>
            </a:r>
            <a:r>
              <a:rPr lang="en-US" dirty="0"/>
              <a:t>Based on police resources. </a:t>
            </a:r>
          </a:p>
          <a:p>
            <a:pPr fontAlgn="base"/>
            <a:r>
              <a:rPr lang="en-US" b="1" dirty="0"/>
              <a:t>18:46 - </a:t>
            </a:r>
            <a:r>
              <a:rPr lang="en-US" dirty="0"/>
              <a:t> TV3 reports that six people died in the attack. A spokesman for a chain of ten restaurants said there </a:t>
            </a:r>
            <a:r>
              <a:rPr lang="en-US" b="1" dirty="0"/>
              <a:t>were about 600 people hacking around</a:t>
            </a:r>
            <a:r>
              <a:rPr lang="en-US" dirty="0"/>
              <a:t> in the business and waiting for the police to leave the scene.  </a:t>
            </a:r>
          </a:p>
          <a:p>
            <a:pPr fontAlgn="base"/>
            <a:r>
              <a:rPr lang="en-US" b="1" dirty="0"/>
              <a:t>18:40 - The attacker used a leased van. </a:t>
            </a:r>
            <a:endParaRPr lang="en-US" dirty="0"/>
          </a:p>
          <a:p>
            <a:pPr fontAlgn="base"/>
            <a:r>
              <a:rPr lang="en-US" b="1" dirty="0"/>
              <a:t>18:38 - </a:t>
            </a:r>
            <a:r>
              <a:rPr lang="en-US" dirty="0"/>
              <a:t> Spanish rescue services told the people of Catalonia's Barcelona area to stay in place.</a:t>
            </a:r>
            <a:endParaRPr lang="sk-SK" dirty="0"/>
          </a:p>
          <a:p>
            <a:pPr fontAlgn="base"/>
            <a:r>
              <a:rPr lang="en-US" b="1" dirty="0"/>
              <a:t>18:58 - </a:t>
            </a:r>
            <a:r>
              <a:rPr lang="en-US" dirty="0"/>
              <a:t> The police is looking for a second shipment to be the assailant. 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92161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>
                <a:hlinkClick r:id="rId2" tooltip="Twitter Ads info and privacy"/>
              </a:rPr>
              <a:t/>
            </a:r>
            <a:br>
              <a:rPr lang="en-US" dirty="0">
                <a:hlinkClick r:id="rId2" tooltip="Twitter Ads info and privacy"/>
              </a:rPr>
            </a:br>
            <a:r>
              <a:rPr lang="en-US" b="1" dirty="0"/>
              <a:t>19:32 - </a:t>
            </a:r>
            <a:r>
              <a:rPr lang="en-US" dirty="0"/>
              <a:t> According to the Catalan channel TV3, the police have already found the second vehicle they were searching for.</a:t>
            </a:r>
          </a:p>
          <a:p>
            <a:pPr fontAlgn="base"/>
            <a:r>
              <a:rPr lang="en-US" b="1" dirty="0"/>
              <a:t>19:25 -</a:t>
            </a:r>
            <a:r>
              <a:rPr lang="en-US" dirty="0"/>
              <a:t> A police investigator told a press conference that the death of one person was confirmed. Another 32 people are injured, of which ten are </a:t>
            </a:r>
            <a:endParaRPr lang="sk-SK" dirty="0"/>
          </a:p>
          <a:p>
            <a:pPr fontAlgn="base"/>
            <a:r>
              <a:rPr lang="sk-SK" b="1" dirty="0"/>
              <a:t>19:11</a:t>
            </a:r>
            <a:r>
              <a:rPr lang="en-US" dirty="0"/>
              <a:t> </a:t>
            </a:r>
            <a:r>
              <a:rPr lang="en-US" b="1" dirty="0"/>
              <a:t>- </a:t>
            </a:r>
            <a:r>
              <a:rPr lang="en-US" dirty="0"/>
              <a:t> Eyewitness Lourdes </a:t>
            </a:r>
            <a:r>
              <a:rPr lang="en-US" dirty="0" err="1"/>
              <a:t>Porcar</a:t>
            </a:r>
            <a:r>
              <a:rPr lang="en-US" dirty="0"/>
              <a:t> told TV3 that he saw a van that coaxed people. 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699069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fontAlgn="base"/>
            <a:r>
              <a:rPr lang="en-US" b="1" dirty="0"/>
              <a:t>20:10 -</a:t>
            </a:r>
            <a:r>
              <a:rPr lang="en-US" dirty="0"/>
              <a:t> According to the Spanish media, the driver deliberately turned the vehicle to hit as many people as possible.</a:t>
            </a:r>
          </a:p>
          <a:p>
            <a:pPr fontAlgn="base"/>
            <a:r>
              <a:rPr lang="en-US" b="1" dirty="0"/>
              <a:t>20:04 - Police detained the first suspect,</a:t>
            </a:r>
            <a:r>
              <a:rPr lang="en-US" dirty="0"/>
              <a:t> informs Spanish public-law media RTVE.</a:t>
            </a:r>
          </a:p>
          <a:p>
            <a:pPr fontAlgn="base"/>
            <a:r>
              <a:rPr lang="en-US" b="1" dirty="0"/>
              <a:t>20:02 - </a:t>
            </a:r>
            <a:r>
              <a:rPr lang="en-US" b="1" dirty="0">
                <a:hlinkClick r:id="rId2"/>
              </a:rPr>
              <a:t>None of the Slovaks in Barcelona has yet to suffer injury</a:t>
            </a:r>
            <a:r>
              <a:rPr lang="en-US" dirty="0"/>
              <a:t> , informs the Ministry of Foreign Affairs and European Affairs of the Slovak Republic.  </a:t>
            </a:r>
          </a:p>
          <a:p>
            <a:pPr fontAlgn="base"/>
            <a:r>
              <a:rPr lang="en-US" b="1" dirty="0"/>
              <a:t>19:54 -</a:t>
            </a:r>
            <a:r>
              <a:rPr lang="en-US" dirty="0"/>
              <a:t> "We can never rule out the killing of individuals, but they are always fighting together better and more effectively against similar threats</a:t>
            </a:r>
            <a:r>
              <a:rPr lang="sk-SK" dirty="0"/>
              <a:t>.</a:t>
            </a:r>
          </a:p>
          <a:p>
            <a:pPr fontAlgn="base"/>
            <a:r>
              <a:rPr lang="en-US" b="1" dirty="0"/>
              <a:t>19:45 - </a:t>
            </a:r>
            <a:r>
              <a:rPr lang="en-US" dirty="0"/>
              <a:t> Barcelona's TV3 says a Spanish passport of a person of Moroccan origin was found on the scene.</a:t>
            </a:r>
          </a:p>
          <a:p>
            <a:pPr fontAlgn="base"/>
            <a:r>
              <a:rPr lang="en-US" b="1" dirty="0"/>
              <a:t>19:40 - The </a:t>
            </a:r>
            <a:r>
              <a:rPr lang="en-US" dirty="0"/>
              <a:t> Spanish media published a photograph of a man who rented a van that hit the crowd. El País also mentioned his alleged name: </a:t>
            </a:r>
            <a:r>
              <a:rPr lang="en-US" dirty="0" err="1"/>
              <a:t>Driss</a:t>
            </a:r>
            <a:r>
              <a:rPr lang="en-US" dirty="0"/>
              <a:t> </a:t>
            </a:r>
            <a:r>
              <a:rPr lang="en-US" dirty="0" err="1"/>
              <a:t>Oukabir</a:t>
            </a:r>
            <a:r>
              <a:rPr lang="en-US" dirty="0"/>
              <a:t>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70803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41669" y="1287888"/>
            <a:ext cx="9491728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sk-SK" sz="3600" i="1" dirty="0" err="1" smtClean="0">
                <a:solidFill>
                  <a:srgbClr val="31445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sk-SK" sz="3600" i="1" dirty="0" smtClean="0">
                <a:solidFill>
                  <a:srgbClr val="31445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3600" i="1" dirty="0" err="1">
                <a:solidFill>
                  <a:srgbClr val="31445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European</a:t>
            </a:r>
            <a:r>
              <a:rPr lang="sk-SK" sz="3600" i="1" dirty="0">
                <a:solidFill>
                  <a:srgbClr val="31445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3600" i="1" dirty="0" err="1">
                <a:solidFill>
                  <a:srgbClr val="31445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Commission</a:t>
            </a:r>
            <a:r>
              <a:rPr lang="sk-SK" sz="3600" i="1" dirty="0">
                <a:solidFill>
                  <a:srgbClr val="31445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3600" i="1" dirty="0" err="1">
                <a:solidFill>
                  <a:srgbClr val="31445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</a:t>
            </a:r>
            <a:r>
              <a:rPr lang="sk-SK" sz="3600" i="1" dirty="0">
                <a:solidFill>
                  <a:srgbClr val="31445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3600" i="1" dirty="0" err="1">
                <a:solidFill>
                  <a:srgbClr val="31445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sk-SK" sz="3600" i="1" dirty="0">
                <a:solidFill>
                  <a:srgbClr val="31445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3600" i="1" dirty="0" err="1">
                <a:solidFill>
                  <a:srgbClr val="31445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sk-SK" sz="3600" i="1" dirty="0">
                <a:solidFill>
                  <a:srgbClr val="31445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3600" i="1" dirty="0" err="1">
                <a:solidFill>
                  <a:srgbClr val="31445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production</a:t>
            </a:r>
            <a:r>
              <a:rPr lang="sk-SK" sz="3600" i="1" dirty="0">
                <a:solidFill>
                  <a:srgbClr val="31445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sk-SK" sz="3600" i="1" dirty="0" err="1">
                <a:solidFill>
                  <a:srgbClr val="31445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sk-SK" sz="3600" i="1" dirty="0">
                <a:solidFill>
                  <a:srgbClr val="31445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3600" i="1" dirty="0" err="1" smtClean="0">
                <a:solidFill>
                  <a:srgbClr val="31445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presentation</a:t>
            </a:r>
            <a:r>
              <a:rPr lang="sk-SK" sz="3600" i="1" dirty="0" smtClean="0">
                <a:solidFill>
                  <a:srgbClr val="31445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3600" i="1" dirty="0" err="1">
                <a:solidFill>
                  <a:srgbClr val="31445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does</a:t>
            </a:r>
            <a:r>
              <a:rPr lang="sk-SK" sz="3600" i="1" dirty="0">
                <a:solidFill>
                  <a:srgbClr val="31445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3600" i="1" dirty="0" err="1">
                <a:solidFill>
                  <a:srgbClr val="31445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sk-SK" sz="3600" i="1" dirty="0">
                <a:solidFill>
                  <a:srgbClr val="31445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3600" i="1" dirty="0" err="1">
                <a:solidFill>
                  <a:srgbClr val="31445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constitute</a:t>
            </a:r>
            <a:r>
              <a:rPr lang="sk-SK" sz="3600" i="1" dirty="0">
                <a:solidFill>
                  <a:srgbClr val="31445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3600" i="1" dirty="0" err="1">
                <a:solidFill>
                  <a:srgbClr val="31445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sk-SK" sz="3600" i="1" dirty="0">
                <a:solidFill>
                  <a:srgbClr val="31445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3600" i="1" dirty="0" err="1">
                <a:solidFill>
                  <a:srgbClr val="31445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endorsement</a:t>
            </a:r>
            <a:r>
              <a:rPr lang="sk-SK" sz="3600" i="1" dirty="0">
                <a:solidFill>
                  <a:srgbClr val="31445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sk-SK" sz="3600" i="1" dirty="0" err="1">
                <a:solidFill>
                  <a:srgbClr val="31445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sk-SK" sz="3600" i="1" dirty="0">
                <a:solidFill>
                  <a:srgbClr val="31445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3600" i="1" dirty="0" err="1">
                <a:solidFill>
                  <a:srgbClr val="31445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contents</a:t>
            </a:r>
            <a:r>
              <a:rPr lang="sk-SK" sz="3600" i="1" dirty="0">
                <a:solidFill>
                  <a:srgbClr val="31445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3600" i="1" dirty="0" err="1">
                <a:solidFill>
                  <a:srgbClr val="31445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</a:t>
            </a:r>
            <a:r>
              <a:rPr lang="sk-SK" sz="3600" i="1" dirty="0">
                <a:solidFill>
                  <a:srgbClr val="31445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3600" i="1" dirty="0" err="1">
                <a:solidFill>
                  <a:srgbClr val="31445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reflects</a:t>
            </a:r>
            <a:r>
              <a:rPr lang="sk-SK" sz="3600" i="1" dirty="0">
                <a:solidFill>
                  <a:srgbClr val="31445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3600" i="1" dirty="0" err="1">
                <a:solidFill>
                  <a:srgbClr val="31445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sk-SK" sz="3600" i="1" dirty="0">
                <a:solidFill>
                  <a:srgbClr val="31445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3600" i="1" dirty="0" err="1">
                <a:solidFill>
                  <a:srgbClr val="31445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views</a:t>
            </a:r>
            <a:r>
              <a:rPr lang="sk-SK" sz="3600" i="1" dirty="0">
                <a:solidFill>
                  <a:srgbClr val="31445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3600" i="1" dirty="0" err="1">
                <a:solidFill>
                  <a:srgbClr val="31445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only</a:t>
            </a:r>
            <a:r>
              <a:rPr lang="sk-SK" sz="3600" i="1" dirty="0">
                <a:solidFill>
                  <a:srgbClr val="31445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sk-SK" sz="3600" i="1" dirty="0" err="1">
                <a:solidFill>
                  <a:srgbClr val="31445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sk-SK" sz="3600" i="1" dirty="0">
                <a:solidFill>
                  <a:srgbClr val="31445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3600" i="1" dirty="0" err="1">
                <a:solidFill>
                  <a:srgbClr val="31445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authors</a:t>
            </a:r>
            <a:r>
              <a:rPr lang="sk-SK" sz="3600" i="1" dirty="0">
                <a:solidFill>
                  <a:srgbClr val="31445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</a:t>
            </a:r>
            <a:r>
              <a:rPr lang="sk-SK" sz="3600" i="1" dirty="0" err="1">
                <a:solidFill>
                  <a:srgbClr val="31445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sk-SK" sz="3600" i="1" dirty="0">
                <a:solidFill>
                  <a:srgbClr val="31445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3600" i="1" dirty="0" err="1">
                <a:solidFill>
                  <a:srgbClr val="31445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Commission</a:t>
            </a:r>
            <a:r>
              <a:rPr lang="sk-SK" sz="3600" i="1" dirty="0">
                <a:solidFill>
                  <a:srgbClr val="31445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3600" i="1" dirty="0" err="1">
                <a:solidFill>
                  <a:srgbClr val="31445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cannot</a:t>
            </a:r>
            <a:r>
              <a:rPr lang="sk-SK" sz="3600" i="1" dirty="0">
                <a:solidFill>
                  <a:srgbClr val="31445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3600" i="1" dirty="0" err="1">
                <a:solidFill>
                  <a:srgbClr val="31445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sk-SK" sz="3600" i="1" dirty="0">
                <a:solidFill>
                  <a:srgbClr val="31445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3600" i="1" dirty="0" err="1">
                <a:solidFill>
                  <a:srgbClr val="31445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held</a:t>
            </a:r>
            <a:r>
              <a:rPr lang="sk-SK" sz="3600" i="1" dirty="0">
                <a:solidFill>
                  <a:srgbClr val="31445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3600" i="1" dirty="0" err="1">
                <a:solidFill>
                  <a:srgbClr val="31445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responsi­ble</a:t>
            </a:r>
            <a:r>
              <a:rPr lang="sk-SK" sz="3600" i="1" dirty="0">
                <a:solidFill>
                  <a:srgbClr val="31445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3600" i="1" dirty="0" err="1">
                <a:solidFill>
                  <a:srgbClr val="31445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sk-SK" sz="3600" i="1" dirty="0">
                <a:solidFill>
                  <a:srgbClr val="31445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3600" i="1" dirty="0" err="1">
                <a:solidFill>
                  <a:srgbClr val="31445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</a:t>
            </a:r>
            <a:r>
              <a:rPr lang="sk-SK" sz="3600" i="1" dirty="0">
                <a:solidFill>
                  <a:srgbClr val="31445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3600" i="1" dirty="0" err="1">
                <a:solidFill>
                  <a:srgbClr val="31445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</a:t>
            </a:r>
            <a:r>
              <a:rPr lang="sk-SK" sz="3600" i="1" dirty="0">
                <a:solidFill>
                  <a:srgbClr val="31445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3600" i="1" dirty="0" err="1">
                <a:solidFill>
                  <a:srgbClr val="31445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</a:t>
            </a:r>
            <a:r>
              <a:rPr lang="sk-SK" sz="3600" i="1" dirty="0">
                <a:solidFill>
                  <a:srgbClr val="31445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3600" i="1" dirty="0" err="1">
                <a:solidFill>
                  <a:srgbClr val="31445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</a:t>
            </a:r>
            <a:r>
              <a:rPr lang="sk-SK" sz="3600" i="1" dirty="0">
                <a:solidFill>
                  <a:srgbClr val="31445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3600" i="1" dirty="0" err="1">
                <a:solidFill>
                  <a:srgbClr val="31445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sk-SK" sz="3600" i="1" dirty="0">
                <a:solidFill>
                  <a:srgbClr val="31445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3600" i="1" dirty="0" err="1">
                <a:solidFill>
                  <a:srgbClr val="31445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made</a:t>
            </a:r>
            <a:r>
              <a:rPr lang="sk-SK" sz="3600" i="1" dirty="0">
                <a:solidFill>
                  <a:srgbClr val="31445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sk-SK" sz="3600" i="1" dirty="0" err="1">
                <a:solidFill>
                  <a:srgbClr val="31445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sk-SK" sz="3600" i="1" dirty="0">
                <a:solidFill>
                  <a:srgbClr val="31445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3600" i="1" dirty="0" err="1">
                <a:solidFill>
                  <a:srgbClr val="31445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</a:t>
            </a:r>
            <a:r>
              <a:rPr lang="sk-SK" sz="3600" i="1" dirty="0">
                <a:solidFill>
                  <a:srgbClr val="31445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3600" i="1" dirty="0" err="1">
                <a:solidFill>
                  <a:srgbClr val="31445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contained</a:t>
            </a:r>
            <a:r>
              <a:rPr lang="sk-SK" sz="3600" i="1" dirty="0">
                <a:solidFill>
                  <a:srgbClr val="31445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3600" i="1" dirty="0" err="1">
                <a:solidFill>
                  <a:srgbClr val="31445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therein</a:t>
            </a:r>
            <a:r>
              <a:rPr lang="sk-SK" sz="3600" i="1" dirty="0" smtClean="0">
                <a:solidFill>
                  <a:srgbClr val="31445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k-SK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5892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b="1" dirty="0"/>
              <a:t>20:56 -</a:t>
            </a:r>
            <a:r>
              <a:rPr lang="en-US" dirty="0"/>
              <a:t> Slovak President Andrej Kiska has expressed his condolences to the families.</a:t>
            </a:r>
            <a:r>
              <a:rPr lang="en-US" b="1" dirty="0"/>
              <a:t> </a:t>
            </a:r>
            <a:endParaRPr lang="sk-SK" b="1" dirty="0"/>
          </a:p>
          <a:p>
            <a:pPr fontAlgn="base"/>
            <a:r>
              <a:rPr lang="en-US" b="1" dirty="0"/>
              <a:t>20:46 -</a:t>
            </a:r>
            <a:r>
              <a:rPr lang="en-US" dirty="0"/>
              <a:t> One of the attackers died during a police shootout. </a:t>
            </a:r>
          </a:p>
          <a:p>
            <a:pPr fontAlgn="base"/>
            <a:r>
              <a:rPr lang="en-US" b="1" dirty="0"/>
              <a:t>20:42 -</a:t>
            </a:r>
            <a:r>
              <a:rPr lang="en-US" dirty="0"/>
              <a:t> Facebook has activated its security control mechanism, which lets people know their relatives are okay.</a:t>
            </a:r>
          </a:p>
          <a:p>
            <a:pPr fontAlgn="base"/>
            <a:r>
              <a:rPr lang="en-US" b="1" dirty="0"/>
              <a:t>20:25 - Catalan Interior Minister Joaquim </a:t>
            </a:r>
            <a:r>
              <a:rPr lang="en-US" b="1" dirty="0" err="1"/>
              <a:t>Forn</a:t>
            </a:r>
            <a:r>
              <a:rPr lang="en-US" b="1" dirty="0"/>
              <a:t> officially confirmed that 13 people died during the attack and another 50 were injured</a:t>
            </a:r>
            <a:r>
              <a:rPr lang="sk-SK" b="1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7628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b="1" dirty="0"/>
              <a:t>21:47 - </a:t>
            </a:r>
            <a:r>
              <a:rPr lang="en-US" dirty="0"/>
              <a:t> Police Force for the Spanish Region of Catalonia confirmed the second incident in which he shot the suspect. </a:t>
            </a:r>
          </a:p>
          <a:p>
            <a:pPr fontAlgn="base"/>
            <a:r>
              <a:rPr lang="en-US" b="1" dirty="0"/>
              <a:t>21:26 -</a:t>
            </a:r>
            <a:r>
              <a:rPr lang="en-US" dirty="0"/>
              <a:t> According to Catalan Prime Minister </a:t>
            </a:r>
            <a:r>
              <a:rPr lang="en-US" dirty="0" err="1"/>
              <a:t>Carliso</a:t>
            </a:r>
            <a:r>
              <a:rPr lang="en-US" dirty="0"/>
              <a:t> </a:t>
            </a:r>
            <a:r>
              <a:rPr lang="en-US" dirty="0" err="1"/>
              <a:t>Puigdemont</a:t>
            </a:r>
            <a:r>
              <a:rPr lang="en-US" dirty="0"/>
              <a:t>, the police detained the attack after two people attacked.  </a:t>
            </a:r>
          </a:p>
          <a:p>
            <a:pPr fontAlgn="base"/>
            <a:r>
              <a:rPr lang="en-US" b="1" dirty="0"/>
              <a:t>21:09 -</a:t>
            </a:r>
            <a:r>
              <a:rPr lang="en-US" dirty="0"/>
              <a:t> "It's an attack on democracy and freedom," </a:t>
            </a:r>
            <a:r>
              <a:rPr lang="en-US" dirty="0" err="1"/>
              <a:t>Carles</a:t>
            </a:r>
            <a:r>
              <a:rPr lang="en-US" dirty="0"/>
              <a:t> </a:t>
            </a:r>
            <a:r>
              <a:rPr lang="en-US" dirty="0" err="1"/>
              <a:t>Puigdemont</a:t>
            </a:r>
            <a:r>
              <a:rPr lang="en-US" dirty="0"/>
              <a:t> said. </a:t>
            </a:r>
            <a:endParaRPr lang="sk-SK" dirty="0"/>
          </a:p>
          <a:p>
            <a:pPr fontAlgn="base"/>
            <a:r>
              <a:rPr lang="en-US" b="1" dirty="0"/>
              <a:t>22:11 - The</a:t>
            </a:r>
            <a:r>
              <a:rPr lang="en-US" dirty="0"/>
              <a:t> streets near the attack site are closed, the metro or the train does not work.</a:t>
            </a:r>
          </a:p>
          <a:p>
            <a:pPr fontAlgn="base"/>
            <a:r>
              <a:rPr lang="en-US" b="1" dirty="0"/>
              <a:t>22:00 -</a:t>
            </a:r>
            <a:r>
              <a:rPr lang="en-US" dirty="0"/>
              <a:t> Terrorist group Islamic State accused of responsibility for today's attack. She said through her </a:t>
            </a:r>
            <a:r>
              <a:rPr lang="en-US" dirty="0" err="1"/>
              <a:t>Amak</a:t>
            </a:r>
            <a:r>
              <a:rPr lang="en-US" dirty="0"/>
              <a:t> press agency.</a:t>
            </a:r>
          </a:p>
          <a:p>
            <a:pPr fontAlgn="base"/>
            <a:endParaRPr lang="en-US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88783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symbol obsahu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sk-SK" b="1" dirty="0" smtClean="0"/>
              <a:t> </a:t>
            </a:r>
            <a:r>
              <a:rPr lang="sk-SK" dirty="0">
                <a:hlinkClick r:id="rId2"/>
              </a:rPr>
              <a:t>https://www.aktuality.sk/clanok/514026/do-davu-ludi-v-barcelone-vrazil-vodic-s-dodavkou/</a:t>
            </a: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b="1" dirty="0" smtClean="0"/>
              <a:t> </a:t>
            </a:r>
            <a:r>
              <a:rPr lang="sk-SK" dirty="0" err="1"/>
              <a:t>Attacker</a:t>
            </a:r>
            <a:r>
              <a:rPr lang="sk-SK" dirty="0"/>
              <a:t> run over </a:t>
            </a:r>
            <a:r>
              <a:rPr lang="sk-SK" dirty="0" err="1"/>
              <a:t>people</a:t>
            </a:r>
            <a:r>
              <a:rPr lang="sk-SK" dirty="0"/>
              <a:t>.</a:t>
            </a:r>
          </a:p>
          <a:p>
            <a:pPr marL="0" indent="0">
              <a:buNone/>
            </a:pPr>
            <a:r>
              <a:rPr lang="sk-SK" dirty="0" err="1" smtClean="0"/>
              <a:t>Guy</a:t>
            </a:r>
            <a:r>
              <a:rPr lang="sk-SK" dirty="0" smtClean="0"/>
              <a:t> </a:t>
            </a:r>
            <a:r>
              <a:rPr lang="sk-SK" dirty="0" err="1"/>
              <a:t>from</a:t>
            </a:r>
            <a:r>
              <a:rPr lang="sk-SK" dirty="0"/>
              <a:t> </a:t>
            </a:r>
            <a:r>
              <a:rPr lang="sk-SK" dirty="0" err="1"/>
              <a:t>Morocco</a:t>
            </a:r>
            <a:r>
              <a:rPr lang="sk-SK" dirty="0"/>
              <a:t> has </a:t>
            </a:r>
            <a:r>
              <a:rPr lang="sk-SK" dirty="0" err="1" smtClean="0"/>
              <a:t>attacked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crowd</a:t>
            </a:r>
            <a:r>
              <a:rPr lang="sk-SK" dirty="0" smtClean="0"/>
              <a:t> </a:t>
            </a:r>
            <a:r>
              <a:rPr lang="sk-SK" dirty="0"/>
              <a:t>of </a:t>
            </a:r>
            <a:r>
              <a:rPr lang="sk-SK" dirty="0" err="1"/>
              <a:t>people</a:t>
            </a:r>
            <a:r>
              <a:rPr lang="sk-SK" dirty="0"/>
              <a:t> and he </a:t>
            </a:r>
            <a:r>
              <a:rPr lang="sk-SK" dirty="0" err="1"/>
              <a:t>killed</a:t>
            </a:r>
            <a:r>
              <a:rPr lang="sk-SK" dirty="0"/>
              <a:t> 13 </a:t>
            </a:r>
            <a:r>
              <a:rPr lang="sk-SK" dirty="0" smtClean="0"/>
              <a:t>people,80 </a:t>
            </a:r>
            <a:r>
              <a:rPr lang="sk-SK" dirty="0" err="1" smtClean="0"/>
              <a:t>people</a:t>
            </a:r>
            <a:r>
              <a:rPr lang="sk-SK" dirty="0" smtClean="0"/>
              <a:t> </a:t>
            </a:r>
            <a:r>
              <a:rPr lang="sk-SK" dirty="0"/>
              <a:t>are </a:t>
            </a:r>
            <a:r>
              <a:rPr lang="sk-SK" dirty="0" err="1"/>
              <a:t>injured</a:t>
            </a:r>
            <a:r>
              <a:rPr lang="sk-SK" dirty="0"/>
              <a:t>.</a:t>
            </a:r>
          </a:p>
          <a:p>
            <a:pPr marL="0" indent="0">
              <a:buNone/>
            </a:pPr>
            <a:r>
              <a:rPr lang="sk-SK" b="1" dirty="0" err="1" smtClean="0"/>
              <a:t>It</a:t>
            </a:r>
            <a:r>
              <a:rPr lang="sk-SK" b="1" dirty="0" smtClean="0"/>
              <a:t> has </a:t>
            </a:r>
            <a:r>
              <a:rPr lang="sk-SK" b="1" dirty="0" err="1"/>
              <a:t>political</a:t>
            </a:r>
            <a:r>
              <a:rPr lang="sk-SK" b="1" dirty="0"/>
              <a:t> </a:t>
            </a:r>
            <a:r>
              <a:rPr lang="sk-SK" b="1" dirty="0" err="1"/>
              <a:t>purposes</a:t>
            </a:r>
            <a:r>
              <a:rPr lang="sk-SK" b="1" dirty="0"/>
              <a:t>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824712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idx="1"/>
          </p:nvPr>
        </p:nvSpPr>
        <p:spPr>
          <a:xfrm>
            <a:off x="785610" y="940159"/>
            <a:ext cx="8488391" cy="5101204"/>
          </a:xfrm>
        </p:spPr>
        <p:txBody>
          <a:bodyPr>
            <a:normAutofit fontScale="97500"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GROUP </a:t>
            </a:r>
            <a:r>
              <a:rPr lang="sk-SK" sz="4400" dirty="0" smtClean="0">
                <a:solidFill>
                  <a:srgbClr val="FF0000"/>
                </a:solidFill>
              </a:rPr>
              <a:t>THREE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endParaRPr lang="sk-SK" sz="4400" dirty="0" smtClean="0">
              <a:solidFill>
                <a:srgbClr val="FF0000"/>
              </a:solidFill>
            </a:endParaRPr>
          </a:p>
          <a:p>
            <a:endParaRPr lang="sk-SK" sz="4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4400" b="1" dirty="0" smtClean="0">
                <a:solidFill>
                  <a:srgbClr val="00B050"/>
                </a:solidFill>
              </a:rPr>
              <a:t>„</a:t>
            </a:r>
            <a:r>
              <a:rPr lang="sk-SK" sz="4400" b="1" dirty="0" smtClean="0">
                <a:solidFill>
                  <a:srgbClr val="00B050"/>
                </a:solidFill>
              </a:rPr>
              <a:t>Barcelona </a:t>
            </a:r>
            <a:r>
              <a:rPr lang="sk-SK" sz="4400" b="1" dirty="0" err="1" smtClean="0">
                <a:solidFill>
                  <a:srgbClr val="00B050"/>
                </a:solidFill>
              </a:rPr>
              <a:t>terror</a:t>
            </a:r>
            <a:r>
              <a:rPr lang="sk-SK" sz="4400" b="1" dirty="0" smtClean="0">
                <a:solidFill>
                  <a:srgbClr val="00B050"/>
                </a:solidFill>
              </a:rPr>
              <a:t> </a:t>
            </a:r>
            <a:r>
              <a:rPr lang="sk-SK" sz="4400" b="1" dirty="0" err="1" smtClean="0">
                <a:solidFill>
                  <a:srgbClr val="00B050"/>
                </a:solidFill>
              </a:rPr>
              <a:t>attacks</a:t>
            </a:r>
            <a:r>
              <a:rPr lang="en-US" sz="4400" b="1" dirty="0" smtClean="0">
                <a:solidFill>
                  <a:srgbClr val="00B050"/>
                </a:solidFill>
              </a:rPr>
              <a:t>“ </a:t>
            </a:r>
            <a:endParaRPr lang="sk-SK" sz="4400" dirty="0">
              <a:solidFill>
                <a:srgbClr val="92D050"/>
              </a:solidFill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5126030" y="3819014"/>
            <a:ext cx="3902060" cy="10968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3200" dirty="0" smtClean="0"/>
              <a:t>In 3 </a:t>
            </a:r>
            <a:r>
              <a:rPr lang="sk-SK" sz="3200" dirty="0" err="1" smtClean="0"/>
              <a:t>different</a:t>
            </a:r>
            <a:r>
              <a:rPr lang="sk-SK" sz="3200" dirty="0" smtClean="0"/>
              <a:t> </a:t>
            </a:r>
            <a:r>
              <a:rPr lang="sk-SK" sz="3200" dirty="0" err="1" smtClean="0"/>
              <a:t>views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469311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1. W</a:t>
            </a:r>
            <a:r>
              <a:rPr lang="en-US" dirty="0" smtClean="0"/>
              <a:t>ho </a:t>
            </a:r>
            <a:r>
              <a:rPr lang="en-US" dirty="0"/>
              <a:t>created this message?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/>
          <a:lstStyle/>
          <a:p>
            <a:r>
              <a:rPr lang="sk-SK" dirty="0" smtClean="0"/>
              <a:t>Spain news :                             Marocco news :                         Slovakia news :                                                                           </a:t>
            </a:r>
          </a:p>
          <a:p>
            <a:r>
              <a:rPr lang="en-US" dirty="0"/>
              <a:t>EFE </a:t>
            </a:r>
            <a:r>
              <a:rPr lang="en-US" dirty="0" smtClean="0"/>
              <a:t>Spain</a:t>
            </a:r>
            <a:r>
              <a:rPr lang="sk-SK" dirty="0" smtClean="0"/>
              <a:t>                                 Marocco World News                  tvnoviny.sk                                                                                                                    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1972" y="2653048"/>
            <a:ext cx="22151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hlinkClick r:id="rId2"/>
              </a:rPr>
              <a:t>https</a:t>
            </a:r>
            <a:r>
              <a:rPr lang="en-US" u="sng" dirty="0">
                <a:hlinkClick r:id="rId2"/>
              </a:rPr>
              <a:t>://www.efe.com/efe/english/patrocinada/a-timeline-of-the-terror-attacks-in-barcelona-and-cambrils-spain/50000268-3355417</a:t>
            </a:r>
            <a:endParaRPr lang="en-US" dirty="0"/>
          </a:p>
          <a:p>
            <a:r>
              <a:rPr lang="sk-SK" dirty="0" smtClean="0"/>
              <a:t>18. August 2017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31842" y="2653048"/>
            <a:ext cx="22924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u="sng" dirty="0">
                <a:hlinkClick r:id="rId3"/>
              </a:rPr>
              <a:t>https://www.moroccoworldnews.com/2017/08/226368/13-dead-many-injured-terrorist-attack-barcelona/</a:t>
            </a:r>
            <a:endParaRPr lang="en-US" dirty="0"/>
          </a:p>
          <a:p>
            <a:r>
              <a:rPr lang="sk-SK" dirty="0" smtClean="0"/>
              <a:t>17. August 2017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77877" y="2653048"/>
            <a:ext cx="188180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u="sng" dirty="0">
                <a:hlinkClick r:id="rId4"/>
              </a:rPr>
              <a:t>http://</a:t>
            </a:r>
            <a:r>
              <a:rPr lang="sk-SK" u="sng" dirty="0" smtClean="0">
                <a:hlinkClick r:id="rId4"/>
              </a:rPr>
              <a:t>www.tvnoviny.sk/zahranicne/1882778_prve-zname-obete-utoku-v-barcelone-otec-z-talianska-drzal-syna-za-ruku-potom-zomrel</a:t>
            </a:r>
            <a:endParaRPr lang="sk-SK" u="sng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89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08" y="390882"/>
            <a:ext cx="10515600" cy="1325563"/>
          </a:xfrm>
        </p:spPr>
        <p:txBody>
          <a:bodyPr>
            <a:normAutofit/>
          </a:bodyPr>
          <a:lstStyle/>
          <a:p>
            <a:r>
              <a:rPr lang="sk-SK" dirty="0" smtClean="0"/>
              <a:t>2. </a:t>
            </a:r>
            <a:r>
              <a:rPr lang="sk-SK" dirty="0"/>
              <a:t>H</a:t>
            </a:r>
            <a:r>
              <a:rPr lang="en-US" dirty="0" err="1" smtClean="0"/>
              <a:t>ow</a:t>
            </a:r>
            <a:r>
              <a:rPr lang="en-US" dirty="0" smtClean="0"/>
              <a:t> </a:t>
            </a:r>
            <a:r>
              <a:rPr lang="en-US" dirty="0"/>
              <a:t>might different people understand the same media message differently?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5"/>
            <a:ext cx="12191999" cy="4351338"/>
          </a:xfrm>
        </p:spPr>
        <p:txBody>
          <a:bodyPr/>
          <a:lstStyle/>
          <a:p>
            <a:r>
              <a:rPr lang="sk-SK" dirty="0" smtClean="0"/>
              <a:t>Spain news :                            Marocco news:                             Slovakia news:</a:t>
            </a:r>
          </a:p>
          <a:p>
            <a:r>
              <a:rPr lang="en-US" dirty="0" smtClean="0"/>
              <a:t>I think everyone </a:t>
            </a:r>
            <a:r>
              <a:rPr lang="en-US" dirty="0" smtClean="0"/>
              <a:t>trust</a:t>
            </a:r>
            <a:r>
              <a:rPr lang="sk-SK" dirty="0"/>
              <a:t>s</a:t>
            </a:r>
            <a:r>
              <a:rPr lang="en-US" dirty="0" smtClean="0"/>
              <a:t> </a:t>
            </a: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  </a:t>
            </a:r>
            <a:r>
              <a:rPr lang="en-US" dirty="0" err="1" smtClean="0"/>
              <a:t>th</a:t>
            </a:r>
            <a:r>
              <a:rPr lang="sk-SK" dirty="0" err="1" smtClean="0"/>
              <a:t>is</a:t>
            </a:r>
            <a:r>
              <a:rPr lang="en-US" dirty="0" smtClean="0"/>
              <a:t> </a:t>
            </a:r>
            <a:r>
              <a:rPr lang="en-US" dirty="0" smtClean="0"/>
              <a:t>news because </a:t>
            </a: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  </a:t>
            </a:r>
            <a:r>
              <a:rPr lang="en-US" dirty="0" smtClean="0"/>
              <a:t>it </a:t>
            </a:r>
            <a:r>
              <a:rPr lang="en-US" dirty="0"/>
              <a:t>was everywhere in </a:t>
            </a: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  </a:t>
            </a:r>
            <a:r>
              <a:rPr lang="en-US" dirty="0" smtClean="0"/>
              <a:t>social </a:t>
            </a:r>
            <a:r>
              <a:rPr lang="en-US" dirty="0" smtClean="0"/>
              <a:t>media </a:t>
            </a:r>
            <a:r>
              <a:rPr lang="en-US" dirty="0" err="1"/>
              <a:t>Tv´s</a:t>
            </a:r>
            <a:r>
              <a:rPr lang="en-US" dirty="0"/>
              <a:t> etc…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23025" y="2200435"/>
            <a:ext cx="31553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k-SK" sz="2400" dirty="0"/>
              <a:t>I think </a:t>
            </a:r>
            <a:r>
              <a:rPr lang="sk-SK" sz="2400" dirty="0" err="1" smtClean="0"/>
              <a:t>everyone</a:t>
            </a:r>
            <a:r>
              <a:rPr lang="sk-SK" sz="2400" dirty="0" smtClean="0"/>
              <a:t> </a:t>
            </a:r>
            <a:r>
              <a:rPr lang="sk-SK" sz="2400" dirty="0" err="1" smtClean="0"/>
              <a:t>trusts</a:t>
            </a:r>
            <a:r>
              <a:rPr lang="sk-SK" sz="2400" dirty="0" smtClean="0"/>
              <a:t> </a:t>
            </a:r>
            <a:r>
              <a:rPr lang="sk-SK" sz="2400" dirty="0" err="1" smtClean="0"/>
              <a:t>this</a:t>
            </a:r>
            <a:r>
              <a:rPr lang="sk-SK" sz="2400" dirty="0" smtClean="0"/>
              <a:t> </a:t>
            </a:r>
            <a:r>
              <a:rPr lang="sk-SK" sz="2400" dirty="0"/>
              <a:t>news because it was everywhere in social media in the </a:t>
            </a:r>
            <a:r>
              <a:rPr lang="sk-SK" sz="2400" dirty="0" smtClean="0"/>
              <a:t>world 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041197" y="2215824"/>
            <a:ext cx="2936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k-SK" dirty="0" smtClean="0"/>
              <a:t>I </a:t>
            </a:r>
            <a:r>
              <a:rPr lang="sk-SK" dirty="0" err="1" smtClean="0"/>
              <a:t>think</a:t>
            </a:r>
            <a:r>
              <a:rPr lang="sk-SK" dirty="0" smtClean="0"/>
              <a:t> </a:t>
            </a:r>
            <a:r>
              <a:rPr lang="sk-SK" dirty="0" err="1" smtClean="0"/>
              <a:t>it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</a:t>
            </a:r>
            <a:r>
              <a:rPr lang="sk-SK" dirty="0" smtClean="0"/>
              <a:t>really trustfull.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90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3.</a:t>
            </a:r>
            <a:r>
              <a:rPr lang="en-US" dirty="0"/>
              <a:t> </a:t>
            </a:r>
            <a:r>
              <a:rPr lang="sk-SK" dirty="0"/>
              <a:t>W</a:t>
            </a:r>
            <a:r>
              <a:rPr lang="en-US" dirty="0" smtClean="0"/>
              <a:t>hat </a:t>
            </a:r>
            <a:r>
              <a:rPr lang="en-US" dirty="0"/>
              <a:t>is the main point in the news?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/>
          <a:lstStyle/>
          <a:p>
            <a:r>
              <a:rPr lang="sk-SK" dirty="0" smtClean="0"/>
              <a:t>Spain news :                                  Marocco news :                                 Slovakia news :                                                                                                                        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4546" y="2318197"/>
            <a:ext cx="27560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two consecutive terror attacks in the northeastern Spanish region of Catalonia have left 19 people dead, including five suspected attackers, and more than 100 injured.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74486" y="2318197"/>
            <a:ext cx="33485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k-SK" dirty="0"/>
              <a:t>Rabat – </a:t>
            </a:r>
            <a:r>
              <a:rPr lang="sk-SK" b="1" i="1" dirty="0"/>
              <a:t>At least thirteen were left dead and several injured in an alleged terrorist attack in Barcelona this Thursday evening, as a van plowed into a crowd of people near the popular tourist area of Las Ramblas. Catalan authorities have said that two armed men left the crash scene and entered a restaurant, with the sound of gunfire reported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62228" y="2330516"/>
            <a:ext cx="2240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first known victims of the attack in Barcelona</a:t>
            </a:r>
          </a:p>
        </p:txBody>
      </p:sp>
    </p:spTree>
    <p:extLst>
      <p:ext uri="{BB962C8B-B14F-4D97-AF65-F5344CB8AC3E}">
        <p14:creationId xmlns:p14="http://schemas.microsoft.com/office/powerpoint/2010/main" val="337504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4. </a:t>
            </a:r>
            <a:r>
              <a:rPr lang="sk-SK" dirty="0"/>
              <a:t>W</a:t>
            </a:r>
            <a:r>
              <a:rPr lang="en-US" dirty="0" smtClean="0"/>
              <a:t>ho </a:t>
            </a:r>
            <a:r>
              <a:rPr lang="en-US" dirty="0"/>
              <a:t>gain profit and / or order?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/>
          <a:lstStyle/>
          <a:p>
            <a:r>
              <a:rPr lang="sk-SK" dirty="0" smtClean="0"/>
              <a:t>Spain news :                                Marocco news :                                    Slovakia news:                                                                                                                                        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6214" y="2511380"/>
            <a:ext cx="27689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</a:t>
            </a:r>
            <a:r>
              <a:rPr lang="en-US" dirty="0"/>
              <a:t>think the </a:t>
            </a:r>
            <a:r>
              <a:rPr lang="en-US" dirty="0" smtClean="0"/>
              <a:t>terrorist</a:t>
            </a:r>
            <a:r>
              <a:rPr lang="sk-SK" dirty="0" smtClean="0"/>
              <a:t>s</a:t>
            </a:r>
            <a:r>
              <a:rPr lang="en-US" dirty="0" smtClean="0"/>
              <a:t> </a:t>
            </a:r>
            <a:r>
              <a:rPr lang="en-US" dirty="0"/>
              <a:t>want to be known and they are </a:t>
            </a:r>
            <a:r>
              <a:rPr lang="en-US" dirty="0" err="1" smtClean="0"/>
              <a:t>prepa</a:t>
            </a:r>
            <a:r>
              <a:rPr lang="sk-SK" dirty="0" smtClean="0"/>
              <a:t>r</a:t>
            </a:r>
            <a:r>
              <a:rPr lang="en-US" dirty="0" err="1" smtClean="0"/>
              <a:t>ing</a:t>
            </a:r>
            <a:r>
              <a:rPr lang="en-US" dirty="0" smtClean="0"/>
              <a:t> </a:t>
            </a:r>
            <a:r>
              <a:rPr lang="en-US" dirty="0"/>
              <a:t>something bigger.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95721" y="2511380"/>
            <a:ext cx="27818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k-SK" b="1" i="1" dirty="0"/>
              <a:t>In my opinion they warn us against a possible greater threat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92279" y="2405363"/>
            <a:ext cx="23588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I think that </a:t>
            </a:r>
            <a:r>
              <a:rPr lang="sk-SK" dirty="0" err="1"/>
              <a:t>their</a:t>
            </a:r>
            <a:r>
              <a:rPr lang="sk-SK" dirty="0"/>
              <a:t> </a:t>
            </a:r>
            <a:r>
              <a:rPr lang="sk-SK" dirty="0" err="1" smtClean="0"/>
              <a:t>radicalism</a:t>
            </a:r>
            <a:r>
              <a:rPr lang="sk-SK" dirty="0" smtClean="0"/>
              <a:t> </a:t>
            </a:r>
            <a:r>
              <a:rPr lang="sk-SK" dirty="0"/>
              <a:t>tells them what to do and they </a:t>
            </a:r>
            <a:r>
              <a:rPr lang="sk-SK" dirty="0" err="1"/>
              <a:t>think</a:t>
            </a:r>
            <a:r>
              <a:rPr lang="sk-SK" dirty="0"/>
              <a:t> </a:t>
            </a:r>
            <a:r>
              <a:rPr lang="sk-SK" dirty="0" err="1" smtClean="0"/>
              <a:t>that</a:t>
            </a:r>
            <a:r>
              <a:rPr lang="sk-SK" dirty="0"/>
              <a:t> </a:t>
            </a:r>
            <a:r>
              <a:rPr lang="sk-SK" dirty="0" err="1" smtClean="0"/>
              <a:t>it</a:t>
            </a:r>
            <a:r>
              <a:rPr lang="sk-SK" dirty="0" smtClean="0"/>
              <a:t> </a:t>
            </a:r>
            <a:r>
              <a:rPr lang="sk-SK" dirty="0" err="1"/>
              <a:t>i</a:t>
            </a:r>
            <a:r>
              <a:rPr lang="sk-SK" dirty="0" err="1" smtClean="0"/>
              <a:t>s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right</a:t>
            </a:r>
            <a:r>
              <a:rPr lang="sk-SK" dirty="0" smtClean="0"/>
              <a:t> </a:t>
            </a:r>
            <a:r>
              <a:rPr lang="sk-SK" dirty="0"/>
              <a:t>thing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24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5. </a:t>
            </a:r>
            <a:r>
              <a:rPr lang="en-US" dirty="0" smtClean="0"/>
              <a:t>Interpretation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90688"/>
            <a:ext cx="12192000" cy="4351338"/>
          </a:xfrm>
        </p:spPr>
        <p:txBody>
          <a:bodyPr/>
          <a:lstStyle/>
          <a:p>
            <a:r>
              <a:rPr lang="sk-SK" dirty="0" smtClean="0"/>
              <a:t>Spain news :                                   </a:t>
            </a:r>
            <a:r>
              <a:rPr lang="sk-SK" dirty="0" err="1" smtClean="0"/>
              <a:t>Morocco</a:t>
            </a:r>
            <a:r>
              <a:rPr lang="sk-SK" dirty="0" smtClean="0"/>
              <a:t> </a:t>
            </a:r>
            <a:r>
              <a:rPr lang="sk-SK" dirty="0" smtClean="0"/>
              <a:t>news :                                Slovakia news :                                                                                   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0608" y="2498501"/>
            <a:ext cx="24856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my opinion this article is very well written it contains all information that happened in </a:t>
            </a:r>
            <a:r>
              <a:rPr lang="en-US" dirty="0" smtClean="0"/>
              <a:t>Barcelona</a:t>
            </a:r>
            <a:r>
              <a:rPr lang="en-US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78840" y="2343955"/>
            <a:ext cx="22795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I think  they are warning before danger and they  inform people how much they are injured and dead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6535" y="2426848"/>
            <a:ext cx="4332523" cy="293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90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2000" dirty="0" smtClean="0"/>
              <a:t>6. </a:t>
            </a:r>
            <a:r>
              <a:rPr lang="en-US" sz="2000" dirty="0" smtClean="0"/>
              <a:t>Messages </a:t>
            </a:r>
            <a:r>
              <a:rPr lang="en-US" sz="2000" dirty="0"/>
              <a:t>are constructed /awareness of the choices involved in the making of media messages sensitizes readers and viewers to the subtle shaping forces at work - in the choice of </a:t>
            </a:r>
            <a:r>
              <a:rPr lang="en-US" sz="2000" dirty="0" err="1"/>
              <a:t>pohotography</a:t>
            </a:r>
            <a:r>
              <a:rPr lang="en-US" sz="2000" dirty="0"/>
              <a:t> or cutline in a newspaper, in the images, pacing and editing in the news./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97825"/>
            <a:ext cx="12192000" cy="4351338"/>
          </a:xfrm>
        </p:spPr>
        <p:txBody>
          <a:bodyPr/>
          <a:lstStyle/>
          <a:p>
            <a:r>
              <a:rPr lang="sk-SK" dirty="0" smtClean="0"/>
              <a:t>Spain news :                               </a:t>
            </a:r>
            <a:r>
              <a:rPr lang="sk-SK" dirty="0" err="1" smtClean="0"/>
              <a:t>Morocco</a:t>
            </a:r>
            <a:r>
              <a:rPr lang="sk-SK" dirty="0" smtClean="0"/>
              <a:t> </a:t>
            </a:r>
            <a:r>
              <a:rPr lang="sk-SK" dirty="0" smtClean="0"/>
              <a:t>news :                                  Slovakia news :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7579" y="2537138"/>
            <a:ext cx="23697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Images </a:t>
            </a:r>
            <a:r>
              <a:rPr lang="en-US" dirty="0" err="1" smtClean="0"/>
              <a:t>aren</a:t>
            </a:r>
            <a:r>
              <a:rPr lang="sk-SK" dirty="0" smtClean="0"/>
              <a:t>´</a:t>
            </a:r>
            <a:r>
              <a:rPr lang="en-US" dirty="0" smtClean="0"/>
              <a:t>t </a:t>
            </a:r>
            <a:r>
              <a:rPr lang="en-US" dirty="0"/>
              <a:t>so important in this article. This article is aiming to the text written in it.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49144" y="2498501"/>
            <a:ext cx="26530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k-SK" i="1" dirty="0"/>
              <a:t>I </a:t>
            </a:r>
            <a:r>
              <a:rPr lang="sk-SK" i="1" dirty="0" smtClean="0"/>
              <a:t>think </a:t>
            </a:r>
            <a:r>
              <a:rPr lang="sk-SK" i="1" dirty="0"/>
              <a:t>the pictures in the article are </a:t>
            </a:r>
            <a:r>
              <a:rPr lang="sk-SK" i="1" dirty="0" err="1" smtClean="0"/>
              <a:t>less</a:t>
            </a:r>
            <a:r>
              <a:rPr lang="sk-SK" i="1" dirty="0" smtClean="0"/>
              <a:t> </a:t>
            </a:r>
            <a:r>
              <a:rPr lang="sk-SK" i="1" dirty="0"/>
              <a:t>important than the content itself.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714445" y="2498501"/>
            <a:ext cx="2408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In one </a:t>
            </a:r>
            <a:r>
              <a:rPr lang="sk-SK" dirty="0" err="1"/>
              <a:t>picture</a:t>
            </a:r>
            <a:r>
              <a:rPr lang="sk-SK" dirty="0"/>
              <a:t> </a:t>
            </a:r>
            <a:r>
              <a:rPr lang="sk-SK" dirty="0" err="1" smtClean="0"/>
              <a:t>there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a </a:t>
            </a:r>
            <a:r>
              <a:rPr lang="sk-SK" dirty="0" err="1" smtClean="0"/>
              <a:t>family</a:t>
            </a:r>
            <a:r>
              <a:rPr lang="sk-SK" dirty="0" smtClean="0"/>
              <a:t> </a:t>
            </a:r>
            <a:r>
              <a:rPr lang="sk-SK" dirty="0" err="1" smtClean="0"/>
              <a:t>depicted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11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618187" y="386365"/>
            <a:ext cx="75341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err="1" smtClean="0"/>
              <a:t>We</a:t>
            </a:r>
            <a:r>
              <a:rPr lang="sk-SK" sz="2000" dirty="0" smtClean="0"/>
              <a:t> </a:t>
            </a:r>
            <a:r>
              <a:rPr lang="sk-SK" sz="2000" dirty="0" err="1" smtClean="0"/>
              <a:t>were</a:t>
            </a:r>
            <a:r>
              <a:rPr lang="sk-SK" sz="2000" dirty="0" smtClean="0"/>
              <a:t> </a:t>
            </a:r>
            <a:r>
              <a:rPr lang="sk-SK" sz="2000" dirty="0" err="1" smtClean="0"/>
              <a:t>working</a:t>
            </a:r>
            <a:r>
              <a:rPr lang="sk-SK" sz="2000" dirty="0" smtClean="0"/>
              <a:t> on </a:t>
            </a:r>
            <a:r>
              <a:rPr lang="sk-SK" sz="2000" dirty="0" err="1" smtClean="0"/>
              <a:t>the</a:t>
            </a:r>
            <a:r>
              <a:rPr lang="sk-SK" sz="2000" dirty="0" smtClean="0"/>
              <a:t> </a:t>
            </a:r>
            <a:r>
              <a:rPr lang="sk-SK" sz="2000" dirty="0" err="1" smtClean="0"/>
              <a:t>topic</a:t>
            </a:r>
            <a:r>
              <a:rPr lang="sk-SK" sz="2000" dirty="0" smtClean="0"/>
              <a:t> in September 2017. </a:t>
            </a:r>
          </a:p>
          <a:p>
            <a:r>
              <a:rPr lang="sk-SK" sz="2000" dirty="0" err="1" smtClean="0"/>
              <a:t>The</a:t>
            </a:r>
            <a:r>
              <a:rPr lang="sk-SK" sz="2000" dirty="0" smtClean="0"/>
              <a:t> </a:t>
            </a:r>
            <a:r>
              <a:rPr lang="sk-SK" sz="2000" dirty="0" err="1" smtClean="0"/>
              <a:t>students</a:t>
            </a:r>
            <a:r>
              <a:rPr lang="sk-SK" sz="2000" dirty="0" smtClean="0"/>
              <a:t> </a:t>
            </a:r>
            <a:r>
              <a:rPr lang="sk-SK" sz="2000" dirty="0" err="1" smtClean="0"/>
              <a:t>were</a:t>
            </a:r>
            <a:r>
              <a:rPr lang="sk-SK" sz="2000" dirty="0" smtClean="0"/>
              <a:t> </a:t>
            </a:r>
            <a:r>
              <a:rPr lang="sk-SK" sz="2000" dirty="0" err="1" smtClean="0"/>
              <a:t>divided</a:t>
            </a:r>
            <a:r>
              <a:rPr lang="sk-SK" sz="2000" dirty="0" smtClean="0"/>
              <a:t> </a:t>
            </a:r>
            <a:r>
              <a:rPr lang="sk-SK" sz="2000" dirty="0" err="1" smtClean="0"/>
              <a:t>into</a:t>
            </a:r>
            <a:r>
              <a:rPr lang="sk-SK" sz="2000" dirty="0" smtClean="0"/>
              <a:t> </a:t>
            </a:r>
            <a:r>
              <a:rPr lang="sk-SK" sz="2000" dirty="0" err="1" smtClean="0"/>
              <a:t>three</a:t>
            </a:r>
            <a:r>
              <a:rPr lang="sk-SK" sz="2000" dirty="0" smtClean="0"/>
              <a:t> </a:t>
            </a:r>
            <a:r>
              <a:rPr lang="sk-SK" sz="2000" dirty="0" err="1" smtClean="0"/>
              <a:t>groups</a:t>
            </a:r>
            <a:r>
              <a:rPr lang="sk-SK" sz="2000" dirty="0" smtClean="0"/>
              <a:t>.</a:t>
            </a:r>
          </a:p>
          <a:p>
            <a:r>
              <a:rPr lang="sk-SK" sz="2000" dirty="0" err="1" smtClean="0"/>
              <a:t>Then</a:t>
            </a:r>
            <a:r>
              <a:rPr lang="sk-SK" sz="2000" dirty="0" smtClean="0"/>
              <a:t> </a:t>
            </a:r>
            <a:r>
              <a:rPr lang="sk-SK" sz="2000" dirty="0" err="1" smtClean="0"/>
              <a:t>they</a:t>
            </a:r>
            <a:r>
              <a:rPr lang="sk-SK" sz="2000" dirty="0" smtClean="0"/>
              <a:t> </a:t>
            </a:r>
            <a:r>
              <a:rPr lang="sk-SK" sz="2000" dirty="0" err="1" smtClean="0"/>
              <a:t>presented</a:t>
            </a:r>
            <a:r>
              <a:rPr lang="sk-SK" sz="2000" dirty="0" smtClean="0"/>
              <a:t> </a:t>
            </a:r>
            <a:r>
              <a:rPr lang="sk-SK" sz="2000" dirty="0" err="1" smtClean="0"/>
              <a:t>their</a:t>
            </a:r>
            <a:r>
              <a:rPr lang="sk-SK" sz="2000" dirty="0" smtClean="0"/>
              <a:t> </a:t>
            </a:r>
            <a:r>
              <a:rPr lang="sk-SK" sz="2000" dirty="0" err="1" smtClean="0"/>
              <a:t>findings</a:t>
            </a:r>
            <a:r>
              <a:rPr lang="sk-SK" sz="2000" dirty="0" smtClean="0"/>
              <a:t> </a:t>
            </a:r>
            <a:r>
              <a:rPr lang="sk-SK" sz="2000" dirty="0" err="1" smtClean="0"/>
              <a:t>for</a:t>
            </a:r>
            <a:r>
              <a:rPr lang="sk-SK" sz="2000" dirty="0" smtClean="0"/>
              <a:t> </a:t>
            </a:r>
            <a:r>
              <a:rPr lang="sk-SK" sz="2000" dirty="0" err="1" smtClean="0"/>
              <a:t>the</a:t>
            </a:r>
            <a:r>
              <a:rPr lang="sk-SK" sz="2000" dirty="0" smtClean="0"/>
              <a:t> </a:t>
            </a:r>
            <a:r>
              <a:rPr lang="sk-SK" sz="2000" dirty="0" err="1" smtClean="0"/>
              <a:t>other</a:t>
            </a:r>
            <a:r>
              <a:rPr lang="sk-SK" sz="2000" dirty="0" smtClean="0"/>
              <a:t> </a:t>
            </a:r>
            <a:r>
              <a:rPr lang="sk-SK" sz="2000" dirty="0" err="1" smtClean="0"/>
              <a:t>classmates</a:t>
            </a:r>
            <a:r>
              <a:rPr lang="sk-SK" sz="2000" dirty="0" smtClean="0"/>
              <a:t>.</a:t>
            </a:r>
            <a:endParaRPr lang="sk-SK" sz="2000" dirty="0"/>
          </a:p>
        </p:txBody>
      </p:sp>
      <p:sp>
        <p:nvSpPr>
          <p:cNvPr id="3" name="Obdĺžnik 2"/>
          <p:cNvSpPr/>
          <p:nvPr/>
        </p:nvSpPr>
        <p:spPr>
          <a:xfrm>
            <a:off x="755243" y="1795358"/>
            <a:ext cx="68854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Group 1: FAKE NEWS</a:t>
            </a:r>
            <a:endParaRPr lang="sk-SK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-198203" y="3354025"/>
            <a:ext cx="1045196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Group 2: BARCELONA TERROR ATTACKS</a:t>
            </a:r>
            <a:endParaRPr lang="sk-SK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0" y="4935283"/>
            <a:ext cx="1045196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Group 3: BARCELONA TERROR ATTACKS</a:t>
            </a:r>
            <a:endParaRPr lang="sk-SK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947197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7. </a:t>
            </a:r>
            <a:r>
              <a:rPr lang="sk-SK" dirty="0"/>
              <a:t>M</a:t>
            </a:r>
            <a:r>
              <a:rPr lang="en-US" dirty="0" err="1" smtClean="0"/>
              <a:t>essages</a:t>
            </a:r>
            <a:r>
              <a:rPr lang="en-US" dirty="0" smtClean="0"/>
              <a:t> </a:t>
            </a:r>
            <a:r>
              <a:rPr lang="en-US" dirty="0"/>
              <a:t>have economic and political purposes and contexts.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825625"/>
            <a:ext cx="12192001" cy="4351338"/>
          </a:xfrm>
        </p:spPr>
        <p:txBody>
          <a:bodyPr/>
          <a:lstStyle/>
          <a:p>
            <a:r>
              <a:rPr lang="sk-SK" dirty="0" smtClean="0"/>
              <a:t>Spain news :                                 </a:t>
            </a:r>
            <a:r>
              <a:rPr lang="sk-SK" dirty="0" err="1" smtClean="0"/>
              <a:t>Morocco</a:t>
            </a:r>
            <a:r>
              <a:rPr lang="sk-SK" dirty="0" smtClean="0"/>
              <a:t> </a:t>
            </a:r>
            <a:r>
              <a:rPr lang="sk-SK" dirty="0" smtClean="0"/>
              <a:t>news :                                  Slovakia news 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7577" y="2479474"/>
            <a:ext cx="2292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 </a:t>
            </a:r>
            <a:r>
              <a:rPr lang="en-US" dirty="0"/>
              <a:t>article is written in time sequence and </a:t>
            </a:r>
            <a:r>
              <a:rPr lang="en-US" dirty="0" smtClean="0"/>
              <a:t>it</a:t>
            </a:r>
            <a:r>
              <a:rPr lang="sk-SK" dirty="0" smtClean="0"/>
              <a:t> i</a:t>
            </a:r>
            <a:r>
              <a:rPr lang="en-US" dirty="0" smtClean="0"/>
              <a:t>s </a:t>
            </a:r>
            <a:r>
              <a:rPr lang="en-US" dirty="0"/>
              <a:t>for people to inform them what really happened in Barcelona.</a:t>
            </a:r>
          </a:p>
          <a:p>
            <a:r>
              <a:rPr lang="en-US" dirty="0"/>
              <a:t>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82980" y="2479474"/>
            <a:ext cx="2421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k-SK" i="1" dirty="0"/>
              <a:t>This article is more of a political significance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791718" y="2479474"/>
            <a:ext cx="22022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One man put a photo of his family on a social network and a dead wife who died in a terrorist attack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71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511380" y="660500"/>
            <a:ext cx="33754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PHOTOS</a:t>
            </a:r>
            <a:endParaRPr lang="sk-SK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8" y="1706450"/>
            <a:ext cx="4550535" cy="3412901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123" y="2440546"/>
            <a:ext cx="5220237" cy="391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693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911"/>
            <a:ext cx="5056567" cy="6742089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567" y="115911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389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0003" y="1228538"/>
            <a:ext cx="9144000" cy="391919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GROUP </a:t>
            </a:r>
            <a:r>
              <a:rPr lang="sk-SK" dirty="0" smtClean="0">
                <a:solidFill>
                  <a:srgbClr val="FF0000"/>
                </a:solidFill>
              </a:rPr>
              <a:t>ONE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– </a:t>
            </a:r>
            <a:r>
              <a:rPr lang="en-US" b="1" dirty="0">
                <a:solidFill>
                  <a:srgbClr val="00B050"/>
                </a:solidFill>
              </a:rPr>
              <a:t>„Fake news“ </a:t>
            </a:r>
            <a:r>
              <a:rPr lang="en-US" dirty="0">
                <a:solidFill>
                  <a:srgbClr val="92D050"/>
                </a:solidFill>
              </a:rPr>
              <a:t>about violence and unrest in Norway related to ISIS (</a:t>
            </a:r>
            <a:r>
              <a:rPr lang="en-US" dirty="0" err="1">
                <a:solidFill>
                  <a:srgbClr val="92D050"/>
                </a:solidFill>
              </a:rPr>
              <a:t>analysing</a:t>
            </a:r>
            <a:r>
              <a:rPr lang="en-US" dirty="0">
                <a:solidFill>
                  <a:srgbClr val="92D050"/>
                </a:solidFill>
              </a:rPr>
              <a:t> newspapers in Norway, Slovakia, Syria or Iraq)</a:t>
            </a:r>
            <a:endParaRPr lang="sk-SK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7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2.Links </a:t>
            </a:r>
            <a:r>
              <a:rPr lang="en-US" dirty="0"/>
              <a:t>for the website where we found the </a:t>
            </a:r>
            <a:r>
              <a:rPr lang="en-US" dirty="0" smtClean="0"/>
              <a:t>information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err="1" smtClean="0">
                <a:solidFill>
                  <a:srgbClr val="00B050"/>
                </a:solidFill>
              </a:rPr>
              <a:t>Norway</a:t>
            </a:r>
            <a:r>
              <a:rPr lang="sk-SK" dirty="0" smtClean="0">
                <a:solidFill>
                  <a:srgbClr val="00B050"/>
                </a:solidFill>
              </a:rPr>
              <a:t> </a:t>
            </a:r>
            <a:r>
              <a:rPr lang="sk-SK" dirty="0">
                <a:solidFill>
                  <a:srgbClr val="00B050"/>
                </a:solidFill>
              </a:rPr>
              <a:t> </a:t>
            </a:r>
            <a:r>
              <a:rPr lang="sk-SK" dirty="0" smtClean="0">
                <a:solidFill>
                  <a:srgbClr val="00B050"/>
                </a:solidFill>
              </a:rPr>
              <a:t>                                                                 </a:t>
            </a:r>
            <a:r>
              <a:rPr lang="sk-SK" u="sng" dirty="0" smtClean="0">
                <a:hlinkClick r:id="rId2"/>
              </a:rPr>
              <a:t>https</a:t>
            </a:r>
            <a:r>
              <a:rPr lang="sk-SK" u="sng" dirty="0">
                <a:hlinkClick r:id="rId2"/>
              </a:rPr>
              <a:t>://</a:t>
            </a:r>
            <a:r>
              <a:rPr lang="sk-SK" u="sng" dirty="0" smtClean="0">
                <a:hlinkClick r:id="rId2"/>
              </a:rPr>
              <a:t>www.aftenposten.no/norge</a:t>
            </a:r>
            <a:r>
              <a:rPr lang="sk-SK" u="sng" dirty="0" smtClean="0"/>
              <a:t> </a:t>
            </a:r>
            <a:r>
              <a:rPr lang="sk-SK" u="sng" dirty="0"/>
              <a:t> </a:t>
            </a:r>
            <a:r>
              <a:rPr lang="sk-SK" u="sng" dirty="0" smtClean="0"/>
              <a:t>                                                       (september) -</a:t>
            </a:r>
            <a:r>
              <a:rPr lang="sk-SK" u="sng" dirty="0" err="1" smtClean="0"/>
              <a:t>we</a:t>
            </a:r>
            <a:r>
              <a:rPr lang="sk-SK" u="sng" dirty="0" smtClean="0"/>
              <a:t> </a:t>
            </a:r>
            <a:r>
              <a:rPr lang="sk-SK" u="sng" dirty="0" err="1" smtClean="0"/>
              <a:t>didn´t</a:t>
            </a:r>
            <a:r>
              <a:rPr lang="sk-SK" u="sng" dirty="0" smtClean="0"/>
              <a:t> </a:t>
            </a:r>
            <a:r>
              <a:rPr lang="sk-SK" u="sng" dirty="0" err="1" smtClean="0"/>
              <a:t>find</a:t>
            </a:r>
            <a:r>
              <a:rPr lang="sk-SK" u="sng" dirty="0" smtClean="0"/>
              <a:t> </a:t>
            </a:r>
            <a:r>
              <a:rPr lang="sk-SK" u="sng" dirty="0" err="1" smtClean="0"/>
              <a:t>any</a:t>
            </a:r>
            <a:r>
              <a:rPr lang="sk-SK" u="sng" dirty="0" smtClean="0"/>
              <a:t> </a:t>
            </a:r>
            <a:r>
              <a:rPr lang="sk-SK" u="sng" dirty="0" err="1" smtClean="0"/>
              <a:t>news</a:t>
            </a:r>
            <a:endParaRPr lang="sk-SK" u="sng" dirty="0" smtClean="0"/>
          </a:p>
          <a:p>
            <a:r>
              <a:rPr lang="sk-SK" dirty="0" smtClean="0">
                <a:solidFill>
                  <a:srgbClr val="00B050"/>
                </a:solidFill>
              </a:rPr>
              <a:t>Syria</a:t>
            </a:r>
          </a:p>
          <a:p>
            <a:pPr marL="0" indent="0">
              <a:buNone/>
            </a:pPr>
            <a:r>
              <a:rPr lang="sk-SK" u="sng" dirty="0" smtClean="0">
                <a:hlinkClick r:id="rId3"/>
              </a:rPr>
              <a:t>    https</a:t>
            </a:r>
            <a:r>
              <a:rPr lang="sk-SK" u="sng" dirty="0">
                <a:hlinkClick r:id="rId3"/>
              </a:rPr>
              <a:t>://</a:t>
            </a:r>
            <a:r>
              <a:rPr lang="sk-SK" u="sng" dirty="0" smtClean="0">
                <a:hlinkClick r:id="rId3"/>
              </a:rPr>
              <a:t>wn.com/syria_daily/news</a:t>
            </a:r>
            <a:r>
              <a:rPr lang="sk-SK" dirty="0"/>
              <a:t>  </a:t>
            </a:r>
            <a:r>
              <a:rPr lang="sk-SK" dirty="0" smtClean="0"/>
              <a:t>                                                                  </a:t>
            </a:r>
            <a:r>
              <a:rPr lang="sk-SK" u="sng" dirty="0" smtClean="0"/>
              <a:t>(september</a:t>
            </a:r>
            <a:r>
              <a:rPr lang="sk-SK" u="sng" dirty="0"/>
              <a:t>) -</a:t>
            </a:r>
            <a:r>
              <a:rPr lang="sk-SK" u="sng" dirty="0" err="1"/>
              <a:t>we</a:t>
            </a:r>
            <a:r>
              <a:rPr lang="sk-SK" u="sng" dirty="0"/>
              <a:t> </a:t>
            </a:r>
            <a:r>
              <a:rPr lang="sk-SK" u="sng" dirty="0" err="1" smtClean="0"/>
              <a:t>didn´t</a:t>
            </a:r>
            <a:r>
              <a:rPr lang="sk-SK" u="sng" dirty="0" smtClean="0"/>
              <a:t> </a:t>
            </a:r>
            <a:r>
              <a:rPr lang="sk-SK" u="sng" dirty="0" err="1" smtClean="0"/>
              <a:t>find</a:t>
            </a:r>
            <a:r>
              <a:rPr lang="sk-SK" u="sng" dirty="0" smtClean="0"/>
              <a:t> </a:t>
            </a:r>
            <a:r>
              <a:rPr lang="sk-SK" u="sng" dirty="0" err="1"/>
              <a:t>any</a:t>
            </a:r>
            <a:r>
              <a:rPr lang="sk-SK" u="sng" dirty="0"/>
              <a:t> </a:t>
            </a:r>
            <a:r>
              <a:rPr lang="sk-SK" u="sng" dirty="0" err="1" smtClean="0"/>
              <a:t>news</a:t>
            </a:r>
            <a:endParaRPr lang="sk-SK" u="sng" dirty="0"/>
          </a:p>
          <a:p>
            <a:r>
              <a:rPr lang="sk-SK" dirty="0" smtClean="0">
                <a:solidFill>
                  <a:srgbClr val="00B050"/>
                </a:solidFill>
              </a:rPr>
              <a:t>Slovakia</a:t>
            </a:r>
          </a:p>
          <a:p>
            <a:pPr marL="0" indent="0">
              <a:buNone/>
            </a:pPr>
            <a:r>
              <a:rPr lang="sk-SK" u="sng" dirty="0" smtClean="0">
                <a:hlinkClick r:id="rId4"/>
              </a:rPr>
              <a:t>    http</a:t>
            </a:r>
            <a:r>
              <a:rPr lang="sk-SK" u="sng" dirty="0">
                <a:hlinkClick r:id="rId4"/>
              </a:rPr>
              <a:t>://</a:t>
            </a:r>
            <a:r>
              <a:rPr lang="sk-SK" u="sng" dirty="0" smtClean="0">
                <a:hlinkClick r:id="rId4"/>
              </a:rPr>
              <a:t>www.svetkolemnas.info/novinky/zahranicni/5743-norska-policie-   </a:t>
            </a:r>
            <a:r>
              <a:rPr lang="sk-SK" u="sng" dirty="0" err="1" smtClean="0">
                <a:hlinkClick r:id="rId4"/>
              </a:rPr>
              <a:t>poplach-radikalni-islam</a:t>
            </a:r>
            <a:r>
              <a:rPr lang="sk-SK" dirty="0" smtClean="0"/>
              <a:t> </a:t>
            </a:r>
          </a:p>
          <a:p>
            <a:pPr marL="0" indent="0">
              <a:buNone/>
            </a:pPr>
            <a:r>
              <a:rPr lang="sk-SK" dirty="0" smtClean="0"/>
              <a:t>IN </a:t>
            </a:r>
            <a:r>
              <a:rPr lang="sk-SK" dirty="0" smtClean="0"/>
              <a:t>Slovakia- </a:t>
            </a:r>
            <a:r>
              <a:rPr lang="sk-SK" dirty="0" err="1" smtClean="0"/>
              <a:t>newspaper</a:t>
            </a:r>
            <a:r>
              <a:rPr lang="sk-SK" dirty="0" smtClean="0"/>
              <a:t>, </a:t>
            </a:r>
            <a:r>
              <a:rPr lang="sk-SK" dirty="0" err="1" smtClean="0"/>
              <a:t>we</a:t>
            </a:r>
            <a:r>
              <a:rPr lang="sk-SK" dirty="0" smtClean="0"/>
              <a:t> </a:t>
            </a:r>
            <a:r>
              <a:rPr lang="sk-SK" dirty="0" err="1" smtClean="0"/>
              <a:t>have</a:t>
            </a:r>
            <a:r>
              <a:rPr lang="sk-SK" dirty="0"/>
              <a:t> </a:t>
            </a:r>
            <a:r>
              <a:rPr lang="sk-SK" dirty="0" err="1" smtClean="0"/>
              <a:t>seen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information</a:t>
            </a:r>
            <a:r>
              <a:rPr lang="sk-SK" dirty="0" smtClean="0"/>
              <a:t> </a:t>
            </a:r>
            <a:r>
              <a:rPr lang="sk-SK" dirty="0" err="1" smtClean="0"/>
              <a:t>about</a:t>
            </a:r>
            <a:r>
              <a:rPr lang="sk-SK" dirty="0" smtClean="0"/>
              <a:t> Oslo </a:t>
            </a:r>
            <a:r>
              <a:rPr lang="sk-SK" dirty="0" err="1"/>
              <a:t>occupation</a:t>
            </a:r>
            <a:r>
              <a:rPr lang="sk-SK" dirty="0"/>
              <a:t>.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256" y="1933953"/>
            <a:ext cx="4756874" cy="233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41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3.who </a:t>
            </a:r>
            <a:r>
              <a:rPr lang="en-US" dirty="0"/>
              <a:t>created this message?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A</a:t>
            </a:r>
            <a:r>
              <a:rPr lang="en-US" dirty="0" err="1" smtClean="0"/>
              <a:t>ccording</a:t>
            </a:r>
            <a:r>
              <a:rPr lang="en-US" dirty="0" smtClean="0"/>
              <a:t> </a:t>
            </a:r>
            <a:r>
              <a:rPr lang="en-US" dirty="0"/>
              <a:t>to us, the radical Islamists made this report</a:t>
            </a:r>
            <a:r>
              <a:rPr lang="en-US" dirty="0" smtClean="0"/>
              <a:t>.</a:t>
            </a:r>
            <a:endParaRPr lang="sk-SK" dirty="0" smtClean="0"/>
          </a:p>
          <a:p>
            <a:r>
              <a:rPr lang="en-US" dirty="0"/>
              <a:t>This is </a:t>
            </a:r>
            <a:r>
              <a:rPr lang="sk-SK" dirty="0" err="1" smtClean="0"/>
              <a:t>the</a:t>
            </a:r>
            <a:r>
              <a:rPr lang="en-US" dirty="0" smtClean="0"/>
              <a:t> </a:t>
            </a:r>
            <a:r>
              <a:rPr lang="en-US" dirty="0"/>
              <a:t>way </a:t>
            </a:r>
            <a:r>
              <a:rPr lang="sk-SK" dirty="0" err="1" smtClean="0"/>
              <a:t>how</a:t>
            </a:r>
            <a:r>
              <a:rPr lang="sk-SK" dirty="0" smtClean="0"/>
              <a:t> to </a:t>
            </a:r>
            <a:r>
              <a:rPr lang="sk-SK" dirty="0" err="1" smtClean="0"/>
              <a:t>make</a:t>
            </a:r>
            <a:r>
              <a:rPr lang="sk-SK" dirty="0" smtClean="0"/>
              <a:t> </a:t>
            </a:r>
            <a:r>
              <a:rPr lang="sk-SK" dirty="0" err="1" smtClean="0"/>
              <a:t>terror</a:t>
            </a:r>
            <a:r>
              <a:rPr lang="sk-SK" dirty="0" smtClean="0"/>
              <a:t> </a:t>
            </a:r>
            <a:r>
              <a:rPr lang="sk-SK" dirty="0" err="1" smtClean="0"/>
              <a:t>bigger</a:t>
            </a:r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938" y="3329947"/>
            <a:ext cx="8074630" cy="186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362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4.how </a:t>
            </a:r>
            <a:r>
              <a:rPr lang="sk-SK" dirty="0" err="1"/>
              <a:t>might</a:t>
            </a:r>
            <a:r>
              <a:rPr lang="sk-SK" dirty="0"/>
              <a:t> </a:t>
            </a:r>
            <a:r>
              <a:rPr lang="sk-SK" dirty="0" err="1"/>
              <a:t>different</a:t>
            </a:r>
            <a:r>
              <a:rPr lang="sk-SK" dirty="0"/>
              <a:t> </a:t>
            </a:r>
            <a:r>
              <a:rPr lang="sk-SK" dirty="0" err="1"/>
              <a:t>people</a:t>
            </a:r>
            <a:r>
              <a:rPr lang="sk-SK" dirty="0"/>
              <a:t> </a:t>
            </a:r>
            <a:r>
              <a:rPr lang="sk-SK" dirty="0" err="1"/>
              <a:t>understand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same</a:t>
            </a:r>
            <a:r>
              <a:rPr lang="sk-SK" dirty="0"/>
              <a:t> </a:t>
            </a:r>
            <a:r>
              <a:rPr lang="sk-SK" dirty="0" err="1"/>
              <a:t>media</a:t>
            </a:r>
            <a:r>
              <a:rPr lang="sk-SK" dirty="0"/>
              <a:t> </a:t>
            </a:r>
            <a:r>
              <a:rPr lang="sk-SK" dirty="0" err="1"/>
              <a:t>message</a:t>
            </a:r>
            <a:r>
              <a:rPr lang="sk-SK" dirty="0"/>
              <a:t> </a:t>
            </a:r>
            <a:r>
              <a:rPr lang="sk-SK" dirty="0" err="1"/>
              <a:t>differently</a:t>
            </a:r>
            <a:r>
              <a:rPr lang="sk-SK" dirty="0"/>
              <a:t>?</a:t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sk-SK" dirty="0" smtClean="0"/>
              <a:t>T</a:t>
            </a:r>
            <a:r>
              <a:rPr lang="en-US" dirty="0" smtClean="0"/>
              <a:t>he </a:t>
            </a:r>
            <a:r>
              <a:rPr lang="en-US" dirty="0"/>
              <a:t>European Union is unable </a:t>
            </a:r>
            <a:r>
              <a:rPr lang="sk-SK" dirty="0" smtClean="0"/>
              <a:t>to </a:t>
            </a:r>
            <a:r>
              <a:rPr lang="sk-SK" dirty="0" err="1" smtClean="0"/>
              <a:t>defend</a:t>
            </a:r>
            <a:r>
              <a:rPr lang="sk-SK" dirty="0" smtClean="0"/>
              <a:t> </a:t>
            </a:r>
            <a:r>
              <a:rPr lang="en-US" dirty="0" smtClean="0"/>
              <a:t>threat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524" y="3212111"/>
            <a:ext cx="5578719" cy="314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32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1035" y="586450"/>
            <a:ext cx="8596668" cy="1320800"/>
          </a:xfrm>
        </p:spPr>
        <p:txBody>
          <a:bodyPr/>
          <a:lstStyle/>
          <a:p>
            <a:r>
              <a:rPr lang="en-US" dirty="0" smtClean="0"/>
              <a:t>5</a:t>
            </a:r>
            <a:r>
              <a:rPr lang="sk-SK" dirty="0" smtClean="0"/>
              <a:t>.</a:t>
            </a:r>
            <a:r>
              <a:rPr lang="en-US" dirty="0" smtClean="0"/>
              <a:t>what </a:t>
            </a:r>
            <a:r>
              <a:rPr lang="en-US" dirty="0"/>
              <a:t>is the main point in the news</a:t>
            </a:r>
            <a:r>
              <a:rPr lang="en-US" dirty="0" smtClean="0"/>
              <a:t>?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police in Norway </a:t>
            </a:r>
            <a:r>
              <a:rPr lang="en-US" dirty="0" smtClean="0"/>
              <a:t>claim</a:t>
            </a:r>
            <a:r>
              <a:rPr lang="sk-SK" dirty="0" smtClean="0"/>
              <a:t>s</a:t>
            </a:r>
            <a:r>
              <a:rPr lang="en-US" dirty="0" smtClean="0"/>
              <a:t> </a:t>
            </a:r>
            <a:r>
              <a:rPr lang="en-US" dirty="0"/>
              <a:t>to have completely lost control of Oslo, as radical Islamists have taken over the area</a:t>
            </a:r>
            <a:r>
              <a:rPr lang="en-US" dirty="0" smtClean="0"/>
              <a:t>.</a:t>
            </a:r>
            <a:r>
              <a:rPr lang="sk-SK" dirty="0" smtClean="0"/>
              <a:t> (</a:t>
            </a:r>
            <a:r>
              <a:rPr lang="sk-SK" dirty="0" err="1" smtClean="0"/>
              <a:t>this</a:t>
            </a:r>
            <a:r>
              <a:rPr lang="sk-SK" dirty="0" smtClean="0"/>
              <a:t> </a:t>
            </a:r>
            <a:r>
              <a:rPr lang="sk-SK" dirty="0" err="1" smtClean="0"/>
              <a:t>was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message</a:t>
            </a:r>
            <a:r>
              <a:rPr lang="sk-SK" dirty="0" smtClean="0"/>
              <a:t> in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news</a:t>
            </a:r>
            <a:r>
              <a:rPr lang="sk-SK" dirty="0"/>
              <a:t> </a:t>
            </a:r>
            <a:r>
              <a:rPr lang="sk-SK" dirty="0" smtClean="0"/>
              <a:t>online)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663" y="2977662"/>
            <a:ext cx="4423507" cy="331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30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6.who </a:t>
            </a:r>
            <a:r>
              <a:rPr lang="en-US" dirty="0"/>
              <a:t>gain profit </a:t>
            </a:r>
            <a:r>
              <a:rPr lang="en-US" dirty="0" smtClean="0"/>
              <a:t>and/or </a:t>
            </a:r>
            <a:r>
              <a:rPr lang="en-US" dirty="0"/>
              <a:t>order?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ISIS </a:t>
            </a:r>
            <a:r>
              <a:rPr lang="en-US" dirty="0" smtClean="0"/>
              <a:t>gained </a:t>
            </a:r>
            <a:r>
              <a:rPr lang="en-US" dirty="0"/>
              <a:t>profit from fake news and then they could be more known </a:t>
            </a:r>
            <a:r>
              <a:rPr lang="en-US" dirty="0" smtClean="0"/>
              <a:t>around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en-US" dirty="0" smtClean="0"/>
              <a:t> </a:t>
            </a:r>
            <a:r>
              <a:rPr lang="en-US" dirty="0" smtClean="0"/>
              <a:t>world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5" y="2951649"/>
            <a:ext cx="7456852" cy="317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62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267</TotalTime>
  <Words>960</Words>
  <Application>Microsoft Office PowerPoint</Application>
  <PresentationFormat>Širokouhlá</PresentationFormat>
  <Paragraphs>120</Paragraphs>
  <Slides>32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32</vt:i4>
      </vt:variant>
    </vt:vector>
  </HeadingPairs>
  <TitlesOfParts>
    <vt:vector size="39" baseType="lpstr">
      <vt:lpstr>Arial</vt:lpstr>
      <vt:lpstr>Calibri</vt:lpstr>
      <vt:lpstr>Times New Roman</vt:lpstr>
      <vt:lpstr>Trebuchet MS</vt:lpstr>
      <vt:lpstr>Verdana</vt:lpstr>
      <vt:lpstr>Wingdings 3</vt:lpstr>
      <vt:lpstr>Fazeta</vt:lpstr>
      <vt:lpstr>Prezentácia programu PowerPoint</vt:lpstr>
      <vt:lpstr>Prezentácia programu PowerPoint</vt:lpstr>
      <vt:lpstr>Prezentácia programu PowerPoint</vt:lpstr>
      <vt:lpstr>GROUP ONE – „Fake news“ about violence and unrest in Norway related to ISIS (analysing newspapers in Norway, Slovakia, Syria or Iraq)</vt:lpstr>
      <vt:lpstr>2.Links for the website where we found the information</vt:lpstr>
      <vt:lpstr>3.who created this message?</vt:lpstr>
      <vt:lpstr>4.how might different people understand the same media message differently? </vt:lpstr>
      <vt:lpstr>5.what is the main point in the news? </vt:lpstr>
      <vt:lpstr>6.who gain profit and/or order?</vt:lpstr>
      <vt:lpstr>7.Interpretation</vt:lpstr>
      <vt:lpstr>8. Messages are constructed /awareness of the choices involved in the making of media messages sensitizes readers and viewers to the subtle shaping forces at work - in the choice of photography or cutline in a newspaper, in the images, pacing and editing in the news./</vt:lpstr>
      <vt:lpstr>9.messages have economic and political purposes and contexts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1. Who created this message?</vt:lpstr>
      <vt:lpstr>2. How might different people understand the same media message differently?</vt:lpstr>
      <vt:lpstr>3. What is the main point in the news?</vt:lpstr>
      <vt:lpstr>4. Who gain profit and / or order?</vt:lpstr>
      <vt:lpstr>5. Interpretation</vt:lpstr>
      <vt:lpstr>6. Messages are constructed /awareness of the choices involved in the making of media messages sensitizes readers and viewers to the subtle shaping forces at work - in the choice of pohotography or cutline in a newspaper, in the images, pacing and editing in the news./</vt:lpstr>
      <vt:lpstr>7. Messages have economic and political purposes and contexts.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 TWO – „Fake news“ about violence and unrest in Norway related to ISIS (analysing newspapers in Norway, Slovakia, Syria or Iraq)</dc:title>
  <dc:creator>info4</dc:creator>
  <cp:lastModifiedBy>Windows User</cp:lastModifiedBy>
  <cp:revision>31</cp:revision>
  <dcterms:created xsi:type="dcterms:W3CDTF">2017-09-28T07:31:35Z</dcterms:created>
  <dcterms:modified xsi:type="dcterms:W3CDTF">2018-01-15T22:07:49Z</dcterms:modified>
</cp:coreProperties>
</file>